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78" r:id="rId5"/>
    <p:sldId id="280" r:id="rId6"/>
    <p:sldId id="281" r:id="rId7"/>
    <p:sldId id="260" r:id="rId8"/>
    <p:sldId id="282" r:id="rId9"/>
    <p:sldId id="283" r:id="rId10"/>
    <p:sldId id="284" r:id="rId11"/>
    <p:sldId id="261" r:id="rId12"/>
    <p:sldId id="262" r:id="rId13"/>
    <p:sldId id="263" r:id="rId14"/>
    <p:sldId id="265" r:id="rId15"/>
    <p:sldId id="264" r:id="rId16"/>
    <p:sldId id="266" r:id="rId17"/>
    <p:sldId id="268" r:id="rId18"/>
    <p:sldId id="287" r:id="rId19"/>
    <p:sldId id="269" r:id="rId20"/>
    <p:sldId id="270" r:id="rId21"/>
    <p:sldId id="286" r:id="rId22"/>
    <p:sldId id="274" r:id="rId23"/>
    <p:sldId id="272" r:id="rId24"/>
    <p:sldId id="275" r:id="rId25"/>
    <p:sldId id="273" r:id="rId26"/>
    <p:sldId id="285" r:id="rId27"/>
    <p:sldId id="277" r:id="rId28"/>
    <p:sldId id="276" r:id="rId29"/>
    <p:sldId id="258" r:id="rId30"/>
  </p:sldIdLst>
  <p:sldSz cx="12192000" cy="6858000"/>
  <p:notesSz cx="6858000" cy="9144000"/>
  <p:embeddedFontLst>
    <p:embeddedFont>
      <p:font typeface="나눔바른고딕" panose="020B0600000101010101" charset="-127"/>
      <p:regular r:id="rId32"/>
    </p:embeddedFont>
    <p:embeddedFont>
      <p:font typeface="나눔스퀘어 네오 Bold" panose="020B0600000101010101" charset="-127"/>
      <p:bold r:id="rId33"/>
    </p:embeddedFont>
    <p:embeddedFont>
      <p:font typeface="Leelawadee UI" panose="020B0502040204020203" pitchFamily="34" charset="-34"/>
      <p:regular r:id="rId34"/>
      <p:bold r:id="rId35"/>
    </p:embeddedFont>
    <p:embeddedFont>
      <p:font typeface="나눔스퀘어 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9A9"/>
    <a:srgbClr val="016F8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1284-FC09-41F5-93C1-DB08723E1F19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5BA57-2592-4854-9EB3-75B012E6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4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9DDBA4C-96CA-4483-9759-A49A443AE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87D1B-22B2-40BF-BF6F-BC87DBB01083}"/>
              </a:ext>
            </a:extLst>
          </p:cNvPr>
          <p:cNvSpPr txBox="1"/>
          <p:nvPr userDrawn="1"/>
        </p:nvSpPr>
        <p:spPr>
          <a:xfrm>
            <a:off x="0" y="5934670"/>
            <a:ext cx="1908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r>
              <a:rPr lang="ko-KR" altLang="en-US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379A4-10D0-42C4-B71E-317A4DFE0CF8}"/>
              </a:ext>
            </a:extLst>
          </p:cNvPr>
          <p:cNvSpPr txBox="1"/>
          <p:nvPr userDrawn="1"/>
        </p:nvSpPr>
        <p:spPr>
          <a:xfrm>
            <a:off x="851377" y="448531"/>
            <a:ext cx="171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OTF Bold" panose="020B0600000101010101" pitchFamily="34" charset="-127"/>
              </a:rPr>
              <a:t>CHAPTER</a:t>
            </a:r>
            <a:endParaRPr lang="ko-KR" altLang="en-US" sz="2400" b="1" dirty="0">
              <a:latin typeface="+mj-lt"/>
              <a:ea typeface="나눔스퀘어OTF Bold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CF589D-1541-4F72-B6D1-948D1F946A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9348" y="3428999"/>
            <a:ext cx="4153480" cy="2210108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9D0CCDB-9F41-4C7A-ADB8-086144198EF1}"/>
              </a:ext>
            </a:extLst>
          </p:cNvPr>
          <p:cNvSpPr/>
          <p:nvPr userDrawn="1"/>
        </p:nvSpPr>
        <p:spPr>
          <a:xfrm>
            <a:off x="559181" y="1376046"/>
            <a:ext cx="584392" cy="446887"/>
          </a:xfrm>
          <a:prstGeom prst="parallelogram">
            <a:avLst>
              <a:gd name="adj" fmla="val 80814"/>
            </a:avLst>
          </a:prstGeom>
          <a:solidFill>
            <a:srgbClr val="0089A9"/>
          </a:solidFill>
          <a:ln>
            <a:solidFill>
              <a:srgbClr val="008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CC1556C-CA66-4E6F-B6E0-B1E46761B2B6}"/>
              </a:ext>
            </a:extLst>
          </p:cNvPr>
          <p:cNvSpPr/>
          <p:nvPr userDrawn="1"/>
        </p:nvSpPr>
        <p:spPr>
          <a:xfrm flipV="1">
            <a:off x="559181" y="910196"/>
            <a:ext cx="584392" cy="446887"/>
          </a:xfrm>
          <a:prstGeom prst="parallelogram">
            <a:avLst>
              <a:gd name="adj" fmla="val 80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717D6-9809-40A3-B694-A4482AC315A7}"/>
              </a:ext>
            </a:extLst>
          </p:cNvPr>
          <p:cNvCxnSpPr>
            <a:cxnSpLocks/>
          </p:cNvCxnSpPr>
          <p:nvPr userDrawn="1"/>
        </p:nvCxnSpPr>
        <p:spPr>
          <a:xfrm>
            <a:off x="1143573" y="1925052"/>
            <a:ext cx="1248993" cy="0"/>
          </a:xfrm>
          <a:prstGeom prst="line">
            <a:avLst/>
          </a:prstGeom>
          <a:ln w="19050">
            <a:solidFill>
              <a:srgbClr val="008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38327-50DC-4186-8893-F7D5F48B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4A6FA-6FF9-40C0-BD37-DA8BF00C1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C3161-7FB9-4147-96F7-24D3071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A0164-F78C-47CE-A809-B3CE6BB9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1638E-9711-4073-9454-39D61C1F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6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C16B3-2219-4227-860A-BF2EA4AD5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5F9516-083F-4B6F-9D04-DBC67EE4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ACA75-A030-464E-BE58-F57872D6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4C2BF-EA8E-4B02-8406-E6F90870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79F55-B86B-49E4-93E6-2C84AAEE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2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68ECC9-0BC3-482C-B409-C4835C909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492874"/>
            <a:ext cx="12191999" cy="36512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92177-4529-4796-88CF-3400A301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368" y="6492875"/>
            <a:ext cx="5179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77D6AF-B5D5-49F5-9E87-4255339B7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12191999" cy="1024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5BE36B-7D42-4256-86CD-64954D5344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24054" y="75626"/>
            <a:ext cx="964628" cy="8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B6849-ECAE-45F6-AC1E-42EC90D9D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976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61356-590D-4CB5-A763-469E12BD6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5881722"/>
            <a:ext cx="12191999" cy="9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00685-1DBA-40DC-9245-32CF35B5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8189B-DA4E-4D78-928A-08654168D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27735-842F-4BE4-99AF-6EA779A2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71C9D-18B9-499A-8505-56FC5E5E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D61BDC-93FB-494E-9E8D-DFF3286F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07590-9CA4-4DD1-955F-DDC0CDD5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6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AC12B-BA77-4EB0-AF43-12ED9514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423E1-2AC5-4A89-B1FB-422B8AE6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80376-350D-467F-AEB0-A3ADC2D0D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476C37-3D5D-4357-8293-B1537B36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B9538A-8795-474D-A93F-14B412DE7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63EC3-3604-4A3C-90FD-646893C5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4B4C65-9275-4F9B-BDCA-04799FEA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90B499-C7B3-4015-8159-844F88EC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6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2ABE4-A6BE-48CA-85C6-CCC25AFD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385458-FD8C-40CD-A4CB-BAB1E57B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513D7A-7FCB-4523-B2E1-D0F914C0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FC01D0-0F19-4F32-A47C-4A17ECCD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7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0F1E5D-CF22-4CE2-AEC9-65457487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CEA0B-12B8-456E-BA57-B1E074A6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B0934-DE13-45F8-8CA8-E7101524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3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3E0C7-A8F7-492A-92EE-0B591266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658AD-0D0C-4D34-93AA-8493A9C0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99BB8-6DD9-4CA7-BE1E-D2C9BAA4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60AAB-5B83-4C2A-9C1F-13E864F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62F5F-082D-425B-AC8A-05E6007D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AE91C-9A7D-455A-8B9F-8AA4C95D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C4CA0-AC7C-4BE1-86D8-DC38F2BD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531C30-C2E8-4DE6-84A0-AF45B0496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833C9-1EB1-4B04-AC2F-C4189FC3C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A5257-3757-40B8-952E-9E5BB385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4816E-BDCC-4A0A-B28E-577E9848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C3D6C2-FE03-4E2C-AA2B-6F105CBB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15A7D8-6BAF-4D32-B7D7-4F943578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16CF6-2B11-40C1-852B-789F55FC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C9C29-F35C-4EF0-86F4-5E16A7D9C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4BE2C-4665-43DF-B851-0899DF72F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92D53-F4AD-4A7A-A774-27C19DA0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9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E9FCA-501C-424D-87B0-FB6EBFDB6079}"/>
              </a:ext>
            </a:extLst>
          </p:cNvPr>
          <p:cNvSpPr txBox="1"/>
          <p:nvPr/>
        </p:nvSpPr>
        <p:spPr>
          <a:xfrm>
            <a:off x="1251285" y="832813"/>
            <a:ext cx="12114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89A9"/>
                </a:solidFill>
                <a:latin typeface="Leelawadee UI" panose="020B0502040204020203" pitchFamily="34" charset="-34"/>
                <a:ea typeface="나눔스퀘어OTF Bold" panose="020B0600000101010101" pitchFamily="34" charset="-127"/>
                <a:cs typeface="Leelawadee UI" panose="020B0502040204020203" pitchFamily="34" charset="-34"/>
              </a:rPr>
              <a:t>05</a:t>
            </a:r>
            <a:endParaRPr lang="ko-KR" altLang="en-US" sz="6600" b="1" dirty="0">
              <a:solidFill>
                <a:srgbClr val="0089A9"/>
              </a:solidFill>
              <a:latin typeface="Leelawadee UI" panose="020B0502040204020203" pitchFamily="34" charset="-34"/>
              <a:ea typeface="나눔스퀘어OTF Bold" panose="020B0600000101010101" pitchFamily="34" charset="-127"/>
              <a:cs typeface="Leelawadee UI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8639A-77F1-49C9-9226-67EF6C0DA42F}"/>
              </a:ext>
            </a:extLst>
          </p:cNvPr>
          <p:cNvSpPr txBox="1"/>
          <p:nvPr/>
        </p:nvSpPr>
        <p:spPr>
          <a:xfrm>
            <a:off x="1766922" y="5887045"/>
            <a:ext cx="135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02</a:t>
            </a:r>
            <a:endParaRPr lang="ko-KR" altLang="en-US" sz="54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0006-DACD-4385-AD8D-7884E26B956B}"/>
              </a:ext>
            </a:extLst>
          </p:cNvPr>
          <p:cNvSpPr txBox="1"/>
          <p:nvPr/>
        </p:nvSpPr>
        <p:spPr>
          <a:xfrm>
            <a:off x="962525" y="1940809"/>
            <a:ext cx="376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DFS/BFS</a:t>
            </a:r>
            <a:endParaRPr lang="ko-KR" altLang="en-US" sz="36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E48F-B30A-4F50-89C2-436585440F03}"/>
              </a:ext>
            </a:extLst>
          </p:cNvPr>
          <p:cNvSpPr txBox="1"/>
          <p:nvPr/>
        </p:nvSpPr>
        <p:spPr>
          <a:xfrm>
            <a:off x="962525" y="2587140"/>
            <a:ext cx="3162589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 알고리즘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DFS/BFS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음료수 얼려 먹기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미로 탈출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897A-163C-4172-985A-086DE4FEFC4D}"/>
              </a:ext>
            </a:extLst>
          </p:cNvPr>
          <p:cNvSpPr txBox="1"/>
          <p:nvPr/>
        </p:nvSpPr>
        <p:spPr>
          <a:xfrm>
            <a:off x="7713960" y="5934670"/>
            <a:ext cx="32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발표자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임영선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78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큐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Queue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ACD8D6-4E14-5AAF-95EB-88220622EA64}"/>
              </a:ext>
            </a:extLst>
          </p:cNvPr>
          <p:cNvSpPr txBox="1"/>
          <p:nvPr/>
        </p:nvSpPr>
        <p:spPr>
          <a:xfrm>
            <a:off x="916444" y="2454796"/>
            <a:ext cx="7724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6.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A86559-E16C-E73C-B81C-17A439BBB8CF}"/>
              </a:ext>
            </a:extLst>
          </p:cNvPr>
          <p:cNvSpPr txBox="1"/>
          <p:nvPr/>
        </p:nvSpPr>
        <p:spPr>
          <a:xfrm>
            <a:off x="916445" y="3759861"/>
            <a:ext cx="772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7.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2FD1D-D851-0D3A-3A11-9CE0E220FD75}"/>
              </a:ext>
            </a:extLst>
          </p:cNvPr>
          <p:cNvSpPr txBox="1"/>
          <p:nvPr/>
        </p:nvSpPr>
        <p:spPr>
          <a:xfrm>
            <a:off x="916445" y="5076338"/>
            <a:ext cx="772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8.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D4B2192-D6DB-E7F3-7878-A5AEB80B1C7E}"/>
              </a:ext>
            </a:extLst>
          </p:cNvPr>
          <p:cNvGrpSpPr/>
          <p:nvPr/>
        </p:nvGrpSpPr>
        <p:grpSpPr>
          <a:xfrm>
            <a:off x="2808103" y="2910639"/>
            <a:ext cx="3180965" cy="726113"/>
            <a:chOff x="2259217" y="2917595"/>
            <a:chExt cx="3180965" cy="72611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6EF2392-4722-578B-6083-FCBB192A2B36}"/>
                </a:ext>
              </a:extLst>
            </p:cNvPr>
            <p:cNvGrpSpPr/>
            <p:nvPr/>
          </p:nvGrpSpPr>
          <p:grpSpPr>
            <a:xfrm>
              <a:off x="3084353" y="2917595"/>
              <a:ext cx="2355829" cy="718020"/>
              <a:chOff x="1989380" y="4159987"/>
              <a:chExt cx="2355829" cy="718020"/>
            </a:xfrm>
          </p:grpSpPr>
          <p:sp>
            <p:nvSpPr>
              <p:cNvPr id="18" name="정육면체 17">
                <a:extLst>
                  <a:ext uri="{FF2B5EF4-FFF2-40B4-BE49-F238E27FC236}">
                    <a16:creationId xmlns:a16="http://schemas.microsoft.com/office/drawing/2014/main" id="{D8CD6964-10B2-02FB-8B96-93D4A929275E}"/>
                  </a:ext>
                </a:extLst>
              </p:cNvPr>
              <p:cNvSpPr/>
              <p:nvPr/>
            </p:nvSpPr>
            <p:spPr>
              <a:xfrm>
                <a:off x="1989380" y="4159987"/>
                <a:ext cx="711881" cy="718019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7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F17F57F-F5E6-53D7-5FB5-D7E08925DFEA}"/>
                  </a:ext>
                </a:extLst>
              </p:cNvPr>
              <p:cNvGrpSpPr/>
              <p:nvPr/>
            </p:nvGrpSpPr>
            <p:grpSpPr>
              <a:xfrm>
                <a:off x="2808192" y="4159987"/>
                <a:ext cx="1537017" cy="718020"/>
                <a:chOff x="2810241" y="2914686"/>
                <a:chExt cx="1537017" cy="718020"/>
              </a:xfrm>
            </p:grpSpPr>
            <p:sp>
              <p:nvSpPr>
                <p:cNvPr id="20" name="정육면체 19">
                  <a:extLst>
                    <a:ext uri="{FF2B5EF4-FFF2-40B4-BE49-F238E27FC236}">
                      <a16:creationId xmlns:a16="http://schemas.microsoft.com/office/drawing/2014/main" id="{44176F98-AFB0-EF57-B593-B9A80B447601}"/>
                    </a:ext>
                  </a:extLst>
                </p:cNvPr>
                <p:cNvSpPr/>
                <p:nvPr/>
              </p:nvSpPr>
              <p:spPr>
                <a:xfrm>
                  <a:off x="2810241" y="2914686"/>
                  <a:ext cx="711881" cy="718019"/>
                </a:xfrm>
                <a:prstGeom prst="cub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정육면체 20">
                  <a:extLst>
                    <a:ext uri="{FF2B5EF4-FFF2-40B4-BE49-F238E27FC236}">
                      <a16:creationId xmlns:a16="http://schemas.microsoft.com/office/drawing/2014/main" id="{BEA4CC0E-89F2-D9F6-A551-560090ED966F}"/>
                    </a:ext>
                  </a:extLst>
                </p:cNvPr>
                <p:cNvSpPr/>
                <p:nvPr/>
              </p:nvSpPr>
              <p:spPr>
                <a:xfrm>
                  <a:off x="3635377" y="2914687"/>
                  <a:ext cx="711881" cy="718019"/>
                </a:xfrm>
                <a:prstGeom prst="cub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7" name="정육면체 26">
              <a:extLst>
                <a:ext uri="{FF2B5EF4-FFF2-40B4-BE49-F238E27FC236}">
                  <a16:creationId xmlns:a16="http://schemas.microsoft.com/office/drawing/2014/main" id="{19162E39-0F75-CEF6-F985-153909C5EC8D}"/>
                </a:ext>
              </a:extLst>
            </p:cNvPr>
            <p:cNvSpPr/>
            <p:nvPr/>
          </p:nvSpPr>
          <p:spPr>
            <a:xfrm>
              <a:off x="2259217" y="2925689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5B20A84-CBB7-06E3-A23E-0F0743F63544}"/>
              </a:ext>
            </a:extLst>
          </p:cNvPr>
          <p:cNvGrpSpPr/>
          <p:nvPr/>
        </p:nvGrpSpPr>
        <p:grpSpPr>
          <a:xfrm>
            <a:off x="2395535" y="4174236"/>
            <a:ext cx="4006101" cy="718021"/>
            <a:chOff x="1985380" y="4234171"/>
            <a:chExt cx="4006101" cy="71802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5395171-95C4-45C7-DD98-42126839CB2B}"/>
                </a:ext>
              </a:extLst>
            </p:cNvPr>
            <p:cNvGrpSpPr/>
            <p:nvPr/>
          </p:nvGrpSpPr>
          <p:grpSpPr>
            <a:xfrm>
              <a:off x="2810516" y="4234171"/>
              <a:ext cx="3180965" cy="718021"/>
              <a:chOff x="2259217" y="2917594"/>
              <a:chExt cx="3180965" cy="718021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7072A1B3-ECAB-DC7A-16EF-85859F84F21D}"/>
                  </a:ext>
                </a:extLst>
              </p:cNvPr>
              <p:cNvGrpSpPr/>
              <p:nvPr/>
            </p:nvGrpSpPr>
            <p:grpSpPr>
              <a:xfrm>
                <a:off x="3084353" y="2917595"/>
                <a:ext cx="2355829" cy="718020"/>
                <a:chOff x="1989380" y="4159987"/>
                <a:chExt cx="2355829" cy="718020"/>
              </a:xfrm>
            </p:grpSpPr>
            <p:sp>
              <p:nvSpPr>
                <p:cNvPr id="39" name="정육면체 38">
                  <a:extLst>
                    <a:ext uri="{FF2B5EF4-FFF2-40B4-BE49-F238E27FC236}">
                      <a16:creationId xmlns:a16="http://schemas.microsoft.com/office/drawing/2014/main" id="{6AAAF69F-B644-0533-9D3D-D1C1CA31AD0B}"/>
                    </a:ext>
                  </a:extLst>
                </p:cNvPr>
                <p:cNvSpPr/>
                <p:nvPr/>
              </p:nvSpPr>
              <p:spPr>
                <a:xfrm>
                  <a:off x="1989380" y="4159987"/>
                  <a:ext cx="711881" cy="718019"/>
                </a:xfrm>
                <a:prstGeom prst="cub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7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FAE389AF-3148-F8D6-6A48-4A2D2128A7D8}"/>
                    </a:ext>
                  </a:extLst>
                </p:cNvPr>
                <p:cNvGrpSpPr/>
                <p:nvPr/>
              </p:nvGrpSpPr>
              <p:grpSpPr>
                <a:xfrm>
                  <a:off x="2808192" y="4159987"/>
                  <a:ext cx="1537017" cy="718020"/>
                  <a:chOff x="2810241" y="2914686"/>
                  <a:chExt cx="1537017" cy="718020"/>
                </a:xfrm>
              </p:grpSpPr>
              <p:sp>
                <p:nvSpPr>
                  <p:cNvPr id="41" name="정육면체 40">
                    <a:extLst>
                      <a:ext uri="{FF2B5EF4-FFF2-40B4-BE49-F238E27FC236}">
                        <a16:creationId xmlns:a16="http://schemas.microsoft.com/office/drawing/2014/main" id="{7580CBEF-4151-AD2E-176E-B25528F8EFCC}"/>
                      </a:ext>
                    </a:extLst>
                  </p:cNvPr>
                  <p:cNvSpPr/>
                  <p:nvPr/>
                </p:nvSpPr>
                <p:spPr>
                  <a:xfrm>
                    <a:off x="2810241" y="2914686"/>
                    <a:ext cx="711881" cy="718019"/>
                  </a:xfrm>
                  <a:prstGeom prst="cub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3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정육면체 41">
                    <a:extLst>
                      <a:ext uri="{FF2B5EF4-FFF2-40B4-BE49-F238E27FC236}">
                        <a16:creationId xmlns:a16="http://schemas.microsoft.com/office/drawing/2014/main" id="{33E8178A-088B-394E-2CB0-0B380371E4CC}"/>
                      </a:ext>
                    </a:extLst>
                  </p:cNvPr>
                  <p:cNvSpPr/>
                  <p:nvPr/>
                </p:nvSpPr>
                <p:spPr>
                  <a:xfrm>
                    <a:off x="3635377" y="2914687"/>
                    <a:ext cx="711881" cy="718019"/>
                  </a:xfrm>
                  <a:prstGeom prst="cub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2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8" name="정육면체 37">
                <a:extLst>
                  <a:ext uri="{FF2B5EF4-FFF2-40B4-BE49-F238E27FC236}">
                    <a16:creationId xmlns:a16="http://schemas.microsoft.com/office/drawing/2014/main" id="{4536E63E-F3A3-2F33-CF1B-6C041385802D}"/>
                  </a:ext>
                </a:extLst>
              </p:cNvPr>
              <p:cNvSpPr/>
              <p:nvPr/>
            </p:nvSpPr>
            <p:spPr>
              <a:xfrm>
                <a:off x="2259217" y="2917594"/>
                <a:ext cx="711881" cy="718019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정육면체 42">
              <a:extLst>
                <a:ext uri="{FF2B5EF4-FFF2-40B4-BE49-F238E27FC236}">
                  <a16:creationId xmlns:a16="http://schemas.microsoft.com/office/drawing/2014/main" id="{B0A3A246-51D8-666A-48A5-87836A56AEDE}"/>
                </a:ext>
              </a:extLst>
            </p:cNvPr>
            <p:cNvSpPr/>
            <p:nvPr/>
          </p:nvSpPr>
          <p:spPr>
            <a:xfrm>
              <a:off x="1985380" y="4234171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1663093-CC88-C18B-6245-266D0FA6B926}"/>
              </a:ext>
            </a:extLst>
          </p:cNvPr>
          <p:cNvGrpSpPr/>
          <p:nvPr/>
        </p:nvGrpSpPr>
        <p:grpSpPr>
          <a:xfrm>
            <a:off x="2811264" y="5500434"/>
            <a:ext cx="3180965" cy="718020"/>
            <a:chOff x="1985380" y="4234171"/>
            <a:chExt cx="3180965" cy="71802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2CF582B-B4D0-ADB2-5068-75FF2A6F552A}"/>
                </a:ext>
              </a:extLst>
            </p:cNvPr>
            <p:cNvGrpSpPr/>
            <p:nvPr/>
          </p:nvGrpSpPr>
          <p:grpSpPr>
            <a:xfrm>
              <a:off x="2810516" y="4234171"/>
              <a:ext cx="2355829" cy="718020"/>
              <a:chOff x="2259217" y="2917594"/>
              <a:chExt cx="2355829" cy="71802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D2F3881-D356-3A52-9AE9-45968DA4B987}"/>
                  </a:ext>
                </a:extLst>
              </p:cNvPr>
              <p:cNvGrpSpPr/>
              <p:nvPr/>
            </p:nvGrpSpPr>
            <p:grpSpPr>
              <a:xfrm>
                <a:off x="3084353" y="2917595"/>
                <a:ext cx="1530693" cy="718019"/>
                <a:chOff x="1989380" y="4159987"/>
                <a:chExt cx="1530693" cy="718019"/>
              </a:xfrm>
            </p:grpSpPr>
            <p:sp>
              <p:nvSpPr>
                <p:cNvPr id="50" name="정육면체 49">
                  <a:extLst>
                    <a:ext uri="{FF2B5EF4-FFF2-40B4-BE49-F238E27FC236}">
                      <a16:creationId xmlns:a16="http://schemas.microsoft.com/office/drawing/2014/main" id="{999B652E-6082-9741-692B-585621E61852}"/>
                    </a:ext>
                  </a:extLst>
                </p:cNvPr>
                <p:cNvSpPr/>
                <p:nvPr/>
              </p:nvSpPr>
              <p:spPr>
                <a:xfrm>
                  <a:off x="1989380" y="4159987"/>
                  <a:ext cx="711881" cy="718019"/>
                </a:xfrm>
                <a:prstGeom prst="cub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7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정육면체 51">
                  <a:extLst>
                    <a:ext uri="{FF2B5EF4-FFF2-40B4-BE49-F238E27FC236}">
                      <a16:creationId xmlns:a16="http://schemas.microsoft.com/office/drawing/2014/main" id="{3384CD1A-5587-8016-3656-3ACCB2C2F149}"/>
                    </a:ext>
                  </a:extLst>
                </p:cNvPr>
                <p:cNvSpPr/>
                <p:nvPr/>
              </p:nvSpPr>
              <p:spPr>
                <a:xfrm>
                  <a:off x="2808192" y="4159987"/>
                  <a:ext cx="711881" cy="718019"/>
                </a:xfrm>
                <a:prstGeom prst="cub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9" name="정육면체 48">
                <a:extLst>
                  <a:ext uri="{FF2B5EF4-FFF2-40B4-BE49-F238E27FC236}">
                    <a16:creationId xmlns:a16="http://schemas.microsoft.com/office/drawing/2014/main" id="{799C7041-5FA7-D5CF-3FF3-3CC9282F6AAB}"/>
                  </a:ext>
                </a:extLst>
              </p:cNvPr>
              <p:cNvSpPr/>
              <p:nvPr/>
            </p:nvSpPr>
            <p:spPr>
              <a:xfrm>
                <a:off x="2259217" y="2917594"/>
                <a:ext cx="711881" cy="718019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정육면체 46">
              <a:extLst>
                <a:ext uri="{FF2B5EF4-FFF2-40B4-BE49-F238E27FC236}">
                  <a16:creationId xmlns:a16="http://schemas.microsoft.com/office/drawing/2014/main" id="{A9D3E588-F007-4A37-E2FD-D7240D9A1ABE}"/>
                </a:ext>
              </a:extLst>
            </p:cNvPr>
            <p:cNvSpPr/>
            <p:nvPr/>
          </p:nvSpPr>
          <p:spPr>
            <a:xfrm>
              <a:off x="1985380" y="4234171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727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재귀함수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Recursive Function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자기 자신을 다시 호출하는 함수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2B4A27-0517-C8E4-FECE-9860979D3455}"/>
              </a:ext>
            </a:extLst>
          </p:cNvPr>
          <p:cNvGrpSpPr/>
          <p:nvPr/>
        </p:nvGrpSpPr>
        <p:grpSpPr>
          <a:xfrm>
            <a:off x="5382868" y="3776836"/>
            <a:ext cx="4136553" cy="1412362"/>
            <a:chOff x="6096000" y="4209689"/>
            <a:chExt cx="4136553" cy="14123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7D583A1-A104-10C0-66F3-1856353A6852}"/>
                </a:ext>
              </a:extLst>
            </p:cNvPr>
            <p:cNvSpPr/>
            <p:nvPr/>
          </p:nvSpPr>
          <p:spPr>
            <a:xfrm>
              <a:off x="6096000" y="4473251"/>
              <a:ext cx="4136553" cy="11488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재귀 함수를 호출합니다</a:t>
              </a:r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.</a:t>
              </a:r>
            </a:p>
            <a:p>
              <a:r>
                <a:rPr lang="en-US" altLang="ko-KR" b="0" i="0" dirty="0">
                  <a:solidFill>
                    <a:srgbClr val="444447"/>
                  </a:solidFill>
                  <a:effectLst/>
                  <a:latin typeface="나눔스퀘어 네오 Bold" panose="020B0600000101010101" charset="-127"/>
                </a:rPr>
                <a:t>•••</a:t>
              </a:r>
              <a:r>
                <a:rPr lang="en-US" altLang="ko-KR" b="0" i="0" dirty="0">
                  <a:solidFill>
                    <a:srgbClr val="444447"/>
                  </a:solidFill>
                  <a:effectLst/>
                  <a:latin typeface="나눔스퀘어 Bold" panose="020B0600000101010101" pitchFamily="50" charset="-127"/>
                </a:rPr>
                <a:t>•••</a:t>
              </a:r>
              <a:endParaRPr lang="en-US" altLang="ko-KR" dirty="0">
                <a:solidFill>
                  <a:schemeClr val="tx1"/>
                </a:solidFill>
                <a:latin typeface="+mn-ea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재귀 함수를 호출합니다</a:t>
              </a:r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26572021-0CB8-064C-A635-1A56B2597A5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3CB436A-266F-9CDE-1A1B-45A048D8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1" y="3731670"/>
            <a:ext cx="4267796" cy="1457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633E10-C8DD-877F-A56C-18D8030FB4B6}"/>
              </a:ext>
            </a:extLst>
          </p:cNvPr>
          <p:cNvSpPr txBox="1"/>
          <p:nvPr/>
        </p:nvSpPr>
        <p:spPr>
          <a:xfrm>
            <a:off x="473060" y="3406254"/>
            <a:ext cx="21147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5-3.py </a:t>
            </a:r>
            <a:r>
              <a:rPr lang="ko-KR" altLang="en-US" sz="1500" b="1" dirty="0">
                <a:solidFill>
                  <a:srgbClr val="016F87"/>
                </a:solidFill>
              </a:rPr>
              <a:t>재귀 함수 예제</a:t>
            </a:r>
          </a:p>
        </p:txBody>
      </p:sp>
    </p:spTree>
    <p:extLst>
      <p:ext uri="{BB962C8B-B14F-4D97-AF65-F5344CB8AC3E}">
        <p14:creationId xmlns:p14="http://schemas.microsoft.com/office/powerpoint/2010/main" val="120388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재귀 함수의 종료 조건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재귀 함수 사용 시 종료 조건을 꼭 명시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6C295C-887D-3EF8-F886-C5A07B4A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1" y="3131770"/>
            <a:ext cx="5187101" cy="1682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58B522-EDA7-9ACF-97C6-06FBAEE69F17}"/>
              </a:ext>
            </a:extLst>
          </p:cNvPr>
          <p:cNvSpPr txBox="1"/>
          <p:nvPr/>
        </p:nvSpPr>
        <p:spPr>
          <a:xfrm>
            <a:off x="473061" y="2808605"/>
            <a:ext cx="25570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5-4.py </a:t>
            </a:r>
            <a:r>
              <a:rPr lang="ko-KR" altLang="en-US" sz="1500" b="1" dirty="0">
                <a:solidFill>
                  <a:srgbClr val="016F87"/>
                </a:solidFill>
              </a:rPr>
              <a:t>재귀 함수 종료 예제</a:t>
            </a:r>
          </a:p>
        </p:txBody>
      </p:sp>
    </p:spTree>
    <p:extLst>
      <p:ext uri="{BB962C8B-B14F-4D97-AF65-F5344CB8AC3E}">
        <p14:creationId xmlns:p14="http://schemas.microsoft.com/office/powerpoint/2010/main" val="338157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81904" y="1142080"/>
            <a:ext cx="11425155" cy="24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팩토리얼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Factorial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재귀 함수의 대표적인 예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기호로 느낌표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(!)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n!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x 2 x 3 x </a:t>
            </a:r>
            <a:r>
              <a:rPr lang="en-US" altLang="ko-KR" sz="1600" b="0" i="0" dirty="0">
                <a:solidFill>
                  <a:srgbClr val="222225"/>
                </a:solidFill>
                <a:effectLst/>
              </a:rPr>
              <a:t>•••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x (n-1) x n</a:t>
            </a:r>
            <a:r>
              <a:rPr lang="en-US" altLang="ko-KR" sz="1600" b="0" i="0" dirty="0">
                <a:solidFill>
                  <a:srgbClr val="444447"/>
                </a:solidFill>
                <a:effectLst/>
                <a:latin typeface="나눔스퀘어 Bold" panose="020B0600000101010101" pitchFamily="50" charset="-127"/>
              </a:rPr>
              <a:t>  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2B4A27-0517-C8E4-FECE-9860979D3455}"/>
              </a:ext>
            </a:extLst>
          </p:cNvPr>
          <p:cNvGrpSpPr/>
          <p:nvPr/>
        </p:nvGrpSpPr>
        <p:grpSpPr>
          <a:xfrm>
            <a:off x="4243294" y="3630325"/>
            <a:ext cx="4136553" cy="1123151"/>
            <a:chOff x="6096000" y="4209689"/>
            <a:chExt cx="4136553" cy="112315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7D583A1-A104-10C0-66F3-1856353A6852}"/>
                </a:ext>
              </a:extLst>
            </p:cNvPr>
            <p:cNvSpPr/>
            <p:nvPr/>
          </p:nvSpPr>
          <p:spPr>
            <a:xfrm>
              <a:off x="6096000" y="4457338"/>
              <a:ext cx="4136553" cy="8755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반복적으로 구현</a:t>
              </a:r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: 120</a:t>
              </a:r>
            </a:p>
            <a:p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재귀적으로 구현</a:t>
              </a:r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: 120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26572021-0CB8-064C-A635-1A56B2597A5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58B522-EDA7-9ACF-97C6-06FBAEE69F17}"/>
              </a:ext>
            </a:extLst>
          </p:cNvPr>
          <p:cNvSpPr txBox="1"/>
          <p:nvPr/>
        </p:nvSpPr>
        <p:spPr>
          <a:xfrm>
            <a:off x="4060089" y="3192249"/>
            <a:ext cx="40718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5-5.py 2</a:t>
            </a:r>
            <a:r>
              <a:rPr lang="ko-KR" altLang="en-US" sz="1500" b="1" dirty="0">
                <a:solidFill>
                  <a:srgbClr val="016F87"/>
                </a:solidFill>
              </a:rPr>
              <a:t>가지 방식으로 구현한 </a:t>
            </a:r>
            <a:r>
              <a:rPr lang="ko-KR" altLang="en-US" sz="1500" b="1" dirty="0" err="1">
                <a:solidFill>
                  <a:srgbClr val="016F87"/>
                </a:solidFill>
              </a:rPr>
              <a:t>팩토리얼</a:t>
            </a:r>
            <a:r>
              <a:rPr lang="ko-KR" altLang="en-US" sz="1500" b="1" dirty="0">
                <a:solidFill>
                  <a:srgbClr val="016F87"/>
                </a:solidFill>
              </a:rPr>
              <a:t> 예제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E005317-1C6B-65FF-061F-390421AC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4" y="3192249"/>
            <a:ext cx="3578185" cy="32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3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547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 알고리즘 </a:t>
            </a:r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DFS/BFS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Depth-First Search, </a:t>
            </a:r>
            <a:r>
              <a:rPr lang="ko-KR" altLang="en-US" sz="16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깊이 우선 탐색</a:t>
            </a:r>
            <a:endParaRPr lang="en-US" altLang="ko-KR" sz="1600" dirty="0">
              <a:highlight>
                <a:srgbClr val="FFFF00"/>
              </a:highlight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그래프에서 깊은 부분을 우선적으로 탐색하는 알고리즘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54043-02BC-4EED-DF84-98ADB5AEF6AC}"/>
              </a:ext>
            </a:extLst>
          </p:cNvPr>
          <p:cNvSpPr txBox="1"/>
          <p:nvPr/>
        </p:nvSpPr>
        <p:spPr>
          <a:xfrm>
            <a:off x="473061" y="2764772"/>
            <a:ext cx="11425155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그래프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노드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Node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정점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Vertex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간선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Edge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표현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인접 행렬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(Adjacency Matrix): 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차원 배열로 그래프의 연결 관계를 표현하는 방식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인접 리스트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(Adjacency List):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리스트로 그래프의 연결 관계를 표현하는 방식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551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547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 알고리즘 </a:t>
            </a:r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DFS/BFS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24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인접 행렬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Adjacency Matrix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차원 배열에 각 노드가 연결된 형태를 기록하는 방식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연결되어 있지 않은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노드끼리는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무한의 비용이라 작성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노드의 개수가 많을수록 비효율적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‘INF’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두 노드  간에 간선이 없음을 의미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2B4A27-0517-C8E4-FECE-9860979D3455}"/>
              </a:ext>
            </a:extLst>
          </p:cNvPr>
          <p:cNvGrpSpPr/>
          <p:nvPr/>
        </p:nvGrpSpPr>
        <p:grpSpPr>
          <a:xfrm>
            <a:off x="3896659" y="5109677"/>
            <a:ext cx="5020235" cy="1069362"/>
            <a:chOff x="6096000" y="4209689"/>
            <a:chExt cx="5020235" cy="10693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7D583A1-A104-10C0-66F3-1856353A6852}"/>
                </a:ext>
              </a:extLst>
            </p:cNvPr>
            <p:cNvSpPr/>
            <p:nvPr/>
          </p:nvSpPr>
          <p:spPr>
            <a:xfrm>
              <a:off x="6096000" y="4403549"/>
              <a:ext cx="5020235" cy="8755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[[0, 7, 5], [7, 0, 999999999], [5, 999999999, 0]]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26572021-0CB8-064C-A635-1A56B2597A5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58B522-EDA7-9ACF-97C6-06FBAEE69F17}"/>
              </a:ext>
            </a:extLst>
          </p:cNvPr>
          <p:cNvSpPr txBox="1"/>
          <p:nvPr/>
        </p:nvSpPr>
        <p:spPr>
          <a:xfrm>
            <a:off x="473061" y="3830155"/>
            <a:ext cx="2592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5-6.py </a:t>
            </a:r>
            <a:r>
              <a:rPr lang="ko-KR" altLang="en-US" sz="1500" b="1" dirty="0">
                <a:solidFill>
                  <a:srgbClr val="016F87"/>
                </a:solidFill>
              </a:rPr>
              <a:t>인접 행렬 방식 예제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DF3A4C-9639-1423-ADEF-87828DE3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1" y="4256750"/>
            <a:ext cx="3065444" cy="19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04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547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 알고리즘 </a:t>
            </a:r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DFS/BFS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24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인접 리스트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Adjacency List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모든 노드에 연결된 노드에 대한 정보를 차례대로 연결하여 저장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파이썬에서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그래프 표현 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차원 리스트 이용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연결된 정보만을 사용하기 때문에 메모리를 효율적으로 사용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노드에 대해 연결된 노드와 그에 해당하는 거리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가중치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저장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2B4A27-0517-C8E4-FECE-9860979D3455}"/>
              </a:ext>
            </a:extLst>
          </p:cNvPr>
          <p:cNvGrpSpPr/>
          <p:nvPr/>
        </p:nvGrpSpPr>
        <p:grpSpPr>
          <a:xfrm>
            <a:off x="3884706" y="4960362"/>
            <a:ext cx="3448423" cy="1069362"/>
            <a:chOff x="6096000" y="4209689"/>
            <a:chExt cx="3287059" cy="10693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7D583A1-A104-10C0-66F3-1856353A6852}"/>
                </a:ext>
              </a:extLst>
            </p:cNvPr>
            <p:cNvSpPr/>
            <p:nvPr/>
          </p:nvSpPr>
          <p:spPr>
            <a:xfrm>
              <a:off x="6096000" y="4403549"/>
              <a:ext cx="3287059" cy="8755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[[(1, 7), (2, 5)], [(0, 7)], [(0, 5)]]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26572021-0CB8-064C-A635-1A56B2597A5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58B522-EDA7-9ACF-97C6-06FBAEE69F17}"/>
              </a:ext>
            </a:extLst>
          </p:cNvPr>
          <p:cNvSpPr txBox="1"/>
          <p:nvPr/>
        </p:nvSpPr>
        <p:spPr>
          <a:xfrm>
            <a:off x="473060" y="3832444"/>
            <a:ext cx="28319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5-7.py </a:t>
            </a:r>
            <a:r>
              <a:rPr lang="ko-KR" altLang="en-US" sz="1500" b="1" dirty="0">
                <a:solidFill>
                  <a:srgbClr val="016F87"/>
                </a:solidFill>
              </a:rPr>
              <a:t>인접 리스트 방식 예제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FF447D-AD5D-3D48-4F6D-32193D6E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0" y="4190364"/>
            <a:ext cx="2983775" cy="20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5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547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 알고리즘 </a:t>
            </a:r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DFS/BFS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24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스택 이용하여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탐색</a:t>
            </a: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 시작 노드를 스택에 삽입하고 방문 처리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스택의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최상단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노드에 방문하지 않은 인접 노드가 있으면 그 인접 노드를  스택에 넣고 방문 처리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방문하지 않은 인접 노드가 없으면 스택에서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최상단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노드를 꺼냄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	1, 2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과정을 반복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2B4A27-0517-C8E4-FECE-9860979D3455}"/>
              </a:ext>
            </a:extLst>
          </p:cNvPr>
          <p:cNvGrpSpPr/>
          <p:nvPr/>
        </p:nvGrpSpPr>
        <p:grpSpPr>
          <a:xfrm>
            <a:off x="6096000" y="5398894"/>
            <a:ext cx="3448423" cy="1069362"/>
            <a:chOff x="6096000" y="4209689"/>
            <a:chExt cx="3287059" cy="10693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7D583A1-A104-10C0-66F3-1856353A6852}"/>
                </a:ext>
              </a:extLst>
            </p:cNvPr>
            <p:cNvSpPr/>
            <p:nvPr/>
          </p:nvSpPr>
          <p:spPr>
            <a:xfrm>
              <a:off x="6096000" y="4403549"/>
              <a:ext cx="3287059" cy="8755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1 2 7 6 8 3 4 5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26572021-0CB8-064C-A635-1A56B2597A5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58B522-EDA7-9ACF-97C6-06FBAEE69F17}"/>
              </a:ext>
            </a:extLst>
          </p:cNvPr>
          <p:cNvSpPr txBox="1"/>
          <p:nvPr/>
        </p:nvSpPr>
        <p:spPr>
          <a:xfrm>
            <a:off x="6096000" y="5011077"/>
            <a:ext cx="28319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5-8.py DFS </a:t>
            </a:r>
            <a:r>
              <a:rPr lang="ko-KR" altLang="en-US" sz="1500" b="1" dirty="0">
                <a:solidFill>
                  <a:srgbClr val="016F87"/>
                </a:solidFill>
              </a:rPr>
              <a:t>예제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77BBA0-11C0-AD5E-8ADA-851CFFFAD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990" y="3409386"/>
            <a:ext cx="2801548" cy="305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21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547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 알고리즘 </a:t>
            </a:r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DFS/BFS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727E31-3500-F0F3-30B3-851C8540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401"/>
            <a:ext cx="4706007" cy="26102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20996-F843-A483-BF55-2D31E6D54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449" y="1102401"/>
            <a:ext cx="4877481" cy="27245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377DD7-A10D-03CF-FC55-B392F6FD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2615"/>
            <a:ext cx="5077534" cy="27245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8F7941-D2A6-3855-A23C-94FAA3940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928" y="3826930"/>
            <a:ext cx="5022114" cy="266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8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547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 알고리즘 </a:t>
            </a:r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DFS/BFS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347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BFS</a:t>
            </a:r>
            <a:r>
              <a:rPr lang="en-US" altLang="ko-KR" sz="1600" baseline="30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Breadth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First Search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너비 우선 탐색</a:t>
            </a:r>
            <a:endParaRPr lang="en-US" altLang="ko-KR" sz="1600" dirty="0">
              <a:highlight>
                <a:srgbClr val="FFFF00"/>
              </a:highlight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가까운 노드부터 탐색하는 알고리즘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큐를 이용하여 구현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 시작 노드를 큐에 삽입하고 방문 처리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큐에서 노드를 꺼내 해당 노드의 인접 노드 중에서 방문하지 않은 노드를 모두 큐에 삽입하고 방문처리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	1, 2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과정을 반복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76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Search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많은 양의 데이터 중에서 원하는 데이터를 찾는 과정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대표적인 예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DFS, BFS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289F3-0B95-0EBB-6DB6-81A020D3B285}"/>
              </a:ext>
            </a:extLst>
          </p:cNvPr>
          <p:cNvSpPr txBox="1"/>
          <p:nvPr/>
        </p:nvSpPr>
        <p:spPr>
          <a:xfrm>
            <a:off x="473061" y="3429000"/>
            <a:ext cx="6233458" cy="1995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자료구조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Data Structure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표현하고 관리하고 처리하기 위한 구조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(Push): 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삽입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(Pop):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삭제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290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547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 알고리즘 </a:t>
            </a:r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DFS/BFS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BFS</a:t>
            </a:r>
            <a:r>
              <a:rPr lang="en-US" altLang="ko-KR" sz="1600" baseline="30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Breadth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First Search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2B4A27-0517-C8E4-FECE-9860979D3455}"/>
              </a:ext>
            </a:extLst>
          </p:cNvPr>
          <p:cNvGrpSpPr/>
          <p:nvPr/>
        </p:nvGrpSpPr>
        <p:grpSpPr>
          <a:xfrm>
            <a:off x="8325224" y="3315815"/>
            <a:ext cx="3448423" cy="1069362"/>
            <a:chOff x="6096000" y="4209689"/>
            <a:chExt cx="3287059" cy="10693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7D583A1-A104-10C0-66F3-1856353A6852}"/>
                </a:ext>
              </a:extLst>
            </p:cNvPr>
            <p:cNvSpPr/>
            <p:nvPr/>
          </p:nvSpPr>
          <p:spPr>
            <a:xfrm>
              <a:off x="6096000" y="4403549"/>
              <a:ext cx="3287059" cy="8755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1 2 3 8 7 4 5 6 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26572021-0CB8-064C-A635-1A56B2597A5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58B522-EDA7-9ACF-97C6-06FBAEE69F17}"/>
              </a:ext>
            </a:extLst>
          </p:cNvPr>
          <p:cNvSpPr txBox="1"/>
          <p:nvPr/>
        </p:nvSpPr>
        <p:spPr>
          <a:xfrm>
            <a:off x="8271435" y="2852932"/>
            <a:ext cx="28319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5-9.py BFS </a:t>
            </a:r>
            <a:r>
              <a:rPr lang="ko-KR" altLang="en-US" sz="1500" b="1" dirty="0">
                <a:solidFill>
                  <a:srgbClr val="016F87"/>
                </a:solidFill>
              </a:rPr>
              <a:t>예제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EBE92A-A5FF-0912-C38F-EC2C6B5A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3" y="1671919"/>
            <a:ext cx="3777189" cy="27292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E0E9F4-DC60-0B0E-0525-3AC59B5EE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15" y="1671919"/>
            <a:ext cx="4026272" cy="272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1EE51E-9141-A7BF-53D3-D442D370800A}"/>
              </a:ext>
            </a:extLst>
          </p:cNvPr>
          <p:cNvSpPr txBox="1"/>
          <p:nvPr/>
        </p:nvSpPr>
        <p:spPr>
          <a:xfrm>
            <a:off x="473060" y="4568623"/>
            <a:ext cx="11425155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BFS 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726111-33B5-CA2D-B5E8-CC0B1485B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64876"/>
              </p:ext>
            </p:extLst>
          </p:nvPr>
        </p:nvGraphicFramePr>
        <p:xfrm>
          <a:off x="418353" y="5267159"/>
          <a:ext cx="812799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61848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67234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8633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DFS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BFS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70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동작 원리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6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재귀 함수 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큐 자료구조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37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55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547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탐색 알고리즘 </a:t>
            </a:r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DFS/BFS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904639-A5D2-C05F-D093-CB073E2E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30" y="1186574"/>
            <a:ext cx="5449060" cy="27054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6CDA3F-6A12-B534-CECA-39922C492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08" y="1186574"/>
            <a:ext cx="5666262" cy="27895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1129DF-369A-3AA4-F5F4-610EA3716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30" y="3873134"/>
            <a:ext cx="5849166" cy="26197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000F6E-469A-38FA-0C5E-22C58E3D6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825" y="3892052"/>
            <a:ext cx="4694652" cy="26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3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311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음료수 얼려 먹기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544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음료수 얼려 먹기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 X M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크기의 얼음 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구멍이 뚫려 있는 부분은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칸막이가 존재하는 부분은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표시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구멍이 뚫려 있는 부분끼리 상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우로 붙어 있는 경우 서로 연결되어 있는 것으로 간주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 조건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 번째 줄에 얼음 틀의 크기는 세로 길이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N,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가로 길이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 번째 줄부터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 + 1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줄까지 얼음 틀의 형태가 주어짐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구멍이 뚫려 있는 부분은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그렇지 않은 부분은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 번에 만들 수 있는 아이스크림의 개수를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782B01-0307-479C-A8E8-FD420FFD7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057" y="1233351"/>
            <a:ext cx="2438740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80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311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음료수 얼려 먹기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2B4A27-0517-C8E4-FECE-9860979D3455}"/>
              </a:ext>
            </a:extLst>
          </p:cNvPr>
          <p:cNvGrpSpPr/>
          <p:nvPr/>
        </p:nvGrpSpPr>
        <p:grpSpPr>
          <a:xfrm>
            <a:off x="4338919" y="4970433"/>
            <a:ext cx="1757081" cy="1069362"/>
            <a:chOff x="6096000" y="4209689"/>
            <a:chExt cx="1760249" cy="10693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7D583A1-A104-10C0-66F3-1856353A6852}"/>
                </a:ext>
              </a:extLst>
            </p:cNvPr>
            <p:cNvSpPr/>
            <p:nvPr/>
          </p:nvSpPr>
          <p:spPr>
            <a:xfrm>
              <a:off x="6096000" y="4403549"/>
              <a:ext cx="1760249" cy="8755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8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26572021-0CB8-064C-A635-1A56B2597A5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03690A-A677-CEE1-DB4A-77565A55D896}"/>
              </a:ext>
            </a:extLst>
          </p:cNvPr>
          <p:cNvGrpSpPr/>
          <p:nvPr/>
        </p:nvGrpSpPr>
        <p:grpSpPr>
          <a:xfrm>
            <a:off x="1834992" y="1876348"/>
            <a:ext cx="1972736" cy="4434803"/>
            <a:chOff x="562414" y="2685540"/>
            <a:chExt cx="4136551" cy="432762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A628C3-78E0-1A75-D32D-573205CC7546}"/>
                </a:ext>
              </a:extLst>
            </p:cNvPr>
            <p:cNvSpPr/>
            <p:nvPr/>
          </p:nvSpPr>
          <p:spPr>
            <a:xfrm>
              <a:off x="562414" y="2959902"/>
              <a:ext cx="4136551" cy="405326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15 14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00000111100000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11111101111110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11011101101110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11011101100000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11011111111111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11011111111100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11000000011111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01111111111111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00000000011111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01111111111000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00011111111000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00000001111000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11111111110011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11100011111111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11100011111111</a:t>
              </a:r>
            </a:p>
          </p:txBody>
        </p:sp>
        <p:sp>
          <p:nvSpPr>
            <p:cNvPr id="8" name="순서도: 수행의 시작/종료 7">
              <a:extLst>
                <a:ext uri="{FF2B5EF4-FFF2-40B4-BE49-F238E27FC236}">
                  <a16:creationId xmlns:a16="http://schemas.microsoft.com/office/drawing/2014/main" id="{38AE5229-09FC-3661-D102-DBFD18033056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07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311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음료수 얼려 먹기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2B1B4-E6A2-2875-ED95-AF7E2B38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26" y="1309451"/>
            <a:ext cx="3610077" cy="5088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4951D9-57E3-6A54-1C5B-D5E7F71EECB1}"/>
              </a:ext>
            </a:extLst>
          </p:cNvPr>
          <p:cNvSpPr txBox="1"/>
          <p:nvPr/>
        </p:nvSpPr>
        <p:spPr>
          <a:xfrm>
            <a:off x="555812" y="986286"/>
            <a:ext cx="18407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5-10.py </a:t>
            </a:r>
            <a:r>
              <a:rPr lang="ko-KR" altLang="en-US" sz="1500" b="1" dirty="0">
                <a:solidFill>
                  <a:srgbClr val="016F87"/>
                </a:solidFill>
              </a:rPr>
              <a:t>답안 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A69FA7-6A05-0BB0-841E-9CF7A913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508" y="1309451"/>
            <a:ext cx="2818940" cy="27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26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미로 탈출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71FF7-2CA0-371B-0537-503D142B7280}"/>
              </a:ext>
            </a:extLst>
          </p:cNvPr>
          <p:cNvSpPr txBox="1"/>
          <p:nvPr/>
        </p:nvSpPr>
        <p:spPr>
          <a:xfrm>
            <a:off x="473061" y="1142080"/>
            <a:ext cx="11425155" cy="544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미로 탈출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괴물을 피해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N X M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크기의 직사각형 형태의 미로를 탈출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동빈이의 위치는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(1, 1)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이고 미로의 출구는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(N, M)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존재하며 한 번에 한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칸씩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이동 가능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괴물이 있는 부분은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괴물이 없는 부분은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표시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 조건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줄의 두 정수는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N, M(4 ≤ N, M ≤ 200)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이고 다음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줄의 각각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정수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(0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혹은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1)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각각의 수들은 공백 없이 불어서 입력으로 제시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 시작 칸과 마지막 칸은 항상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최소 이동 칸의 개수를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087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미로 탈출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71FF7-2CA0-371B-0537-503D142B7280}"/>
              </a:ext>
            </a:extLst>
          </p:cNvPr>
          <p:cNvSpPr txBox="1"/>
          <p:nvPr/>
        </p:nvSpPr>
        <p:spPr>
          <a:xfrm>
            <a:off x="473061" y="1142080"/>
            <a:ext cx="11425155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미로 탈출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1B5D8F-08E1-2586-3161-5AC00621428C}"/>
              </a:ext>
            </a:extLst>
          </p:cNvPr>
          <p:cNvGrpSpPr/>
          <p:nvPr/>
        </p:nvGrpSpPr>
        <p:grpSpPr>
          <a:xfrm>
            <a:off x="2432638" y="4001554"/>
            <a:ext cx="1709055" cy="2038241"/>
            <a:chOff x="562412" y="2685540"/>
            <a:chExt cx="3685473" cy="203561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37496F-98B8-7BCD-E2FA-C4FA28A692B1}"/>
                </a:ext>
              </a:extLst>
            </p:cNvPr>
            <p:cNvSpPr/>
            <p:nvPr/>
          </p:nvSpPr>
          <p:spPr>
            <a:xfrm>
              <a:off x="562412" y="2959903"/>
              <a:ext cx="3685473" cy="176125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5 6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101010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111111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000001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111111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111111</a:t>
              </a:r>
            </a:p>
          </p:txBody>
        </p:sp>
        <p:sp>
          <p:nvSpPr>
            <p:cNvPr id="6" name="순서도: 수행의 시작/종료 5">
              <a:extLst>
                <a:ext uri="{FF2B5EF4-FFF2-40B4-BE49-F238E27FC236}">
                  <a16:creationId xmlns:a16="http://schemas.microsoft.com/office/drawing/2014/main" id="{1E0367F0-B2EB-5534-DBB2-DEFD680CF3A9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796CE3-B5BE-9780-D8DB-C3B755C29B58}"/>
              </a:ext>
            </a:extLst>
          </p:cNvPr>
          <p:cNvGrpSpPr/>
          <p:nvPr/>
        </p:nvGrpSpPr>
        <p:grpSpPr>
          <a:xfrm>
            <a:off x="4338919" y="4970433"/>
            <a:ext cx="1757081" cy="1069362"/>
            <a:chOff x="6096000" y="4209689"/>
            <a:chExt cx="1760249" cy="10693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9C6CD61-2A04-140C-E18E-F3E9BBC1F2B2}"/>
                </a:ext>
              </a:extLst>
            </p:cNvPr>
            <p:cNvSpPr/>
            <p:nvPr/>
          </p:nvSpPr>
          <p:spPr>
            <a:xfrm>
              <a:off x="6096000" y="4403549"/>
              <a:ext cx="1760249" cy="8755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41D033B8-4C9B-E602-8865-837E58412466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72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미로 탈출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ED3F3BE-EE0E-0366-A7E2-9F3511C4400F}"/>
              </a:ext>
            </a:extLst>
          </p:cNvPr>
          <p:cNvGrpSpPr/>
          <p:nvPr/>
        </p:nvGrpSpPr>
        <p:grpSpPr>
          <a:xfrm>
            <a:off x="1488141" y="2539999"/>
            <a:ext cx="2546754" cy="2549617"/>
            <a:chOff x="1488141" y="2539999"/>
            <a:chExt cx="2546754" cy="254961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E9F3E19-3D24-DF70-B17C-45B1CEF47765}"/>
                </a:ext>
              </a:extLst>
            </p:cNvPr>
            <p:cNvSpPr/>
            <p:nvPr/>
          </p:nvSpPr>
          <p:spPr>
            <a:xfrm>
              <a:off x="1488141" y="2539999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03B7F01-DBC9-163A-0C5A-5256E1371F78}"/>
                </a:ext>
              </a:extLst>
            </p:cNvPr>
            <p:cNvSpPr/>
            <p:nvPr/>
          </p:nvSpPr>
          <p:spPr>
            <a:xfrm>
              <a:off x="1488141" y="3464013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691DD17-81CA-7F67-6CDE-56F0A32B063E}"/>
                </a:ext>
              </a:extLst>
            </p:cNvPr>
            <p:cNvSpPr/>
            <p:nvPr/>
          </p:nvSpPr>
          <p:spPr>
            <a:xfrm>
              <a:off x="1488141" y="4369616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2FB6317-51A5-7E0C-2139-192BEE44E747}"/>
                </a:ext>
              </a:extLst>
            </p:cNvPr>
            <p:cNvSpPr/>
            <p:nvPr/>
          </p:nvSpPr>
          <p:spPr>
            <a:xfrm>
              <a:off x="2397878" y="2539999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F0134E7-FD26-6AAC-ABFF-BE076DF015CF}"/>
                </a:ext>
              </a:extLst>
            </p:cNvPr>
            <p:cNvSpPr/>
            <p:nvPr/>
          </p:nvSpPr>
          <p:spPr>
            <a:xfrm>
              <a:off x="2397878" y="3464013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FE20334-82B8-DDB3-E6D7-668D6ED936AF}"/>
                </a:ext>
              </a:extLst>
            </p:cNvPr>
            <p:cNvSpPr/>
            <p:nvPr/>
          </p:nvSpPr>
          <p:spPr>
            <a:xfrm>
              <a:off x="2397878" y="4369616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D8F94CF-2559-33FA-F112-3270B747DEDC}"/>
                </a:ext>
              </a:extLst>
            </p:cNvPr>
            <p:cNvSpPr/>
            <p:nvPr/>
          </p:nvSpPr>
          <p:spPr>
            <a:xfrm>
              <a:off x="3314895" y="2539999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7247BA2-7744-EBC2-5170-1FF3F091503A}"/>
                </a:ext>
              </a:extLst>
            </p:cNvPr>
            <p:cNvSpPr/>
            <p:nvPr/>
          </p:nvSpPr>
          <p:spPr>
            <a:xfrm>
              <a:off x="3314895" y="3464013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A9C9462-A93D-F739-E156-41B1EB5C240C}"/>
                </a:ext>
              </a:extLst>
            </p:cNvPr>
            <p:cNvSpPr/>
            <p:nvPr/>
          </p:nvSpPr>
          <p:spPr>
            <a:xfrm>
              <a:off x="3314895" y="4369616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E297780-98B8-1E51-A5FB-45636C72D44E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>
              <a:off x="2208141" y="2899999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9D059E5-BCCE-584C-25B8-B34F188BC117}"/>
                </a:ext>
              </a:extLst>
            </p:cNvPr>
            <p:cNvCxnSpPr/>
            <p:nvPr/>
          </p:nvCxnSpPr>
          <p:spPr>
            <a:xfrm>
              <a:off x="3117878" y="2899999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1F0BDB5-73BF-D855-E13C-34EFC10709CC}"/>
                </a:ext>
              </a:extLst>
            </p:cNvPr>
            <p:cNvCxnSpPr/>
            <p:nvPr/>
          </p:nvCxnSpPr>
          <p:spPr>
            <a:xfrm>
              <a:off x="2208141" y="3824013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840A764-B675-2F44-E823-22D0D9A92DD1}"/>
                </a:ext>
              </a:extLst>
            </p:cNvPr>
            <p:cNvCxnSpPr/>
            <p:nvPr/>
          </p:nvCxnSpPr>
          <p:spPr>
            <a:xfrm>
              <a:off x="3125158" y="3824013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9BAB040-26E4-744C-3A50-11CB4A556509}"/>
                </a:ext>
              </a:extLst>
            </p:cNvPr>
            <p:cNvCxnSpPr/>
            <p:nvPr/>
          </p:nvCxnSpPr>
          <p:spPr>
            <a:xfrm>
              <a:off x="2208140" y="4738106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7D23F4F-73A2-D93F-667F-4BEADB5135BE}"/>
                </a:ext>
              </a:extLst>
            </p:cNvPr>
            <p:cNvCxnSpPr/>
            <p:nvPr/>
          </p:nvCxnSpPr>
          <p:spPr>
            <a:xfrm>
              <a:off x="3125158" y="4738106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A579848-C906-361E-9E2D-AE1C54E14A6D}"/>
                </a:ext>
              </a:extLst>
            </p:cNvPr>
            <p:cNvCxnSpPr>
              <a:stCxn id="3" idx="4"/>
              <a:endCxn id="4" idx="0"/>
            </p:cNvCxnSpPr>
            <p:nvPr/>
          </p:nvCxnSpPr>
          <p:spPr>
            <a:xfrm>
              <a:off x="1848141" y="3259999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CE03D73-3271-8EAA-7ADD-15A8D84F8EE3}"/>
                </a:ext>
              </a:extLst>
            </p:cNvPr>
            <p:cNvCxnSpPr/>
            <p:nvPr/>
          </p:nvCxnSpPr>
          <p:spPr>
            <a:xfrm>
              <a:off x="2757878" y="3259999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AEA85B1-2F22-ED71-59C0-14120DDA7406}"/>
                </a:ext>
              </a:extLst>
            </p:cNvPr>
            <p:cNvCxnSpPr/>
            <p:nvPr/>
          </p:nvCxnSpPr>
          <p:spPr>
            <a:xfrm>
              <a:off x="1848141" y="4165602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0A1AC38-A754-A31E-BAD6-16AE0E5B6840}"/>
                </a:ext>
              </a:extLst>
            </p:cNvPr>
            <p:cNvCxnSpPr/>
            <p:nvPr/>
          </p:nvCxnSpPr>
          <p:spPr>
            <a:xfrm>
              <a:off x="2770059" y="4165602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BF85588-6797-832D-A67B-38CCDE82A328}"/>
                </a:ext>
              </a:extLst>
            </p:cNvPr>
            <p:cNvCxnSpPr/>
            <p:nvPr/>
          </p:nvCxnSpPr>
          <p:spPr>
            <a:xfrm>
              <a:off x="3675918" y="3259999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77C3449-CE32-2E0C-4789-002C1AF4502F}"/>
                </a:ext>
              </a:extLst>
            </p:cNvPr>
            <p:cNvCxnSpPr/>
            <p:nvPr/>
          </p:nvCxnSpPr>
          <p:spPr>
            <a:xfrm>
              <a:off x="3669689" y="4165602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6F69C31-8EDD-8AEF-DFF0-5E48268B8372}"/>
              </a:ext>
            </a:extLst>
          </p:cNvPr>
          <p:cNvGrpSpPr/>
          <p:nvPr/>
        </p:nvGrpSpPr>
        <p:grpSpPr>
          <a:xfrm>
            <a:off x="4445110" y="2549204"/>
            <a:ext cx="2546754" cy="2549617"/>
            <a:chOff x="1488141" y="2539999"/>
            <a:chExt cx="2546754" cy="254961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ACB59DA-F491-D59E-CB16-4E308E5CE582}"/>
                </a:ext>
              </a:extLst>
            </p:cNvPr>
            <p:cNvSpPr/>
            <p:nvPr/>
          </p:nvSpPr>
          <p:spPr>
            <a:xfrm>
              <a:off x="1488141" y="2539999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02FAB59-2A8C-9187-10B1-DA17DC8EFBBF}"/>
                </a:ext>
              </a:extLst>
            </p:cNvPr>
            <p:cNvSpPr/>
            <p:nvPr/>
          </p:nvSpPr>
          <p:spPr>
            <a:xfrm>
              <a:off x="1488141" y="3464013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F3B2415-B1CB-3FA0-BA75-F1E3365B00A8}"/>
                </a:ext>
              </a:extLst>
            </p:cNvPr>
            <p:cNvSpPr/>
            <p:nvPr/>
          </p:nvSpPr>
          <p:spPr>
            <a:xfrm>
              <a:off x="1488141" y="4369616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45484D2-4B65-981F-756B-64D6D7752B98}"/>
                </a:ext>
              </a:extLst>
            </p:cNvPr>
            <p:cNvSpPr/>
            <p:nvPr/>
          </p:nvSpPr>
          <p:spPr>
            <a:xfrm>
              <a:off x="2397878" y="2539999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4D12152-D67A-85F5-69E7-F0CF00D1D3BE}"/>
                </a:ext>
              </a:extLst>
            </p:cNvPr>
            <p:cNvSpPr/>
            <p:nvPr/>
          </p:nvSpPr>
          <p:spPr>
            <a:xfrm>
              <a:off x="2397878" y="3464013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A158499-0CD7-A2CB-D0D7-946299DD353F}"/>
                </a:ext>
              </a:extLst>
            </p:cNvPr>
            <p:cNvSpPr/>
            <p:nvPr/>
          </p:nvSpPr>
          <p:spPr>
            <a:xfrm>
              <a:off x="2397878" y="4369616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06B2016-ADFD-C8F7-6385-2C7FB2FFEE31}"/>
                </a:ext>
              </a:extLst>
            </p:cNvPr>
            <p:cNvSpPr/>
            <p:nvPr/>
          </p:nvSpPr>
          <p:spPr>
            <a:xfrm>
              <a:off x="3314895" y="2539999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FA219DB-C989-30A9-0B7D-56CF74217184}"/>
                </a:ext>
              </a:extLst>
            </p:cNvPr>
            <p:cNvSpPr/>
            <p:nvPr/>
          </p:nvSpPr>
          <p:spPr>
            <a:xfrm>
              <a:off x="3314895" y="3464013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848352F-C583-3182-C76C-D58F2A518880}"/>
                </a:ext>
              </a:extLst>
            </p:cNvPr>
            <p:cNvSpPr/>
            <p:nvPr/>
          </p:nvSpPr>
          <p:spPr>
            <a:xfrm>
              <a:off x="3314895" y="4369616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A58F246-E452-BBCC-52AA-C7C823BD6B1C}"/>
                </a:ext>
              </a:extLst>
            </p:cNvPr>
            <p:cNvCxnSpPr>
              <a:stCxn id="33" idx="6"/>
              <a:endCxn id="36" idx="2"/>
            </p:cNvCxnSpPr>
            <p:nvPr/>
          </p:nvCxnSpPr>
          <p:spPr>
            <a:xfrm>
              <a:off x="2208141" y="2899999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BE90A6D-BA7F-B63F-2798-28BDACAFAB5D}"/>
                </a:ext>
              </a:extLst>
            </p:cNvPr>
            <p:cNvCxnSpPr/>
            <p:nvPr/>
          </p:nvCxnSpPr>
          <p:spPr>
            <a:xfrm>
              <a:off x="3117878" y="2899999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584FD0-38F3-A89E-18C6-F13D7B6E65E3}"/>
                </a:ext>
              </a:extLst>
            </p:cNvPr>
            <p:cNvCxnSpPr/>
            <p:nvPr/>
          </p:nvCxnSpPr>
          <p:spPr>
            <a:xfrm>
              <a:off x="2208141" y="3824013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1981B44-5F29-3E31-9111-0C54FC597DE9}"/>
                </a:ext>
              </a:extLst>
            </p:cNvPr>
            <p:cNvCxnSpPr/>
            <p:nvPr/>
          </p:nvCxnSpPr>
          <p:spPr>
            <a:xfrm>
              <a:off x="3125158" y="3824013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CB69D83-DDBA-15FA-DD0D-F8763C9BF228}"/>
                </a:ext>
              </a:extLst>
            </p:cNvPr>
            <p:cNvCxnSpPr/>
            <p:nvPr/>
          </p:nvCxnSpPr>
          <p:spPr>
            <a:xfrm>
              <a:off x="2208140" y="4738106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13E8FAC-C21A-ECFB-2AF5-6BFE8BCC5C13}"/>
                </a:ext>
              </a:extLst>
            </p:cNvPr>
            <p:cNvCxnSpPr/>
            <p:nvPr/>
          </p:nvCxnSpPr>
          <p:spPr>
            <a:xfrm>
              <a:off x="3125158" y="4738106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508438-F5B4-AFCF-F619-44A4938149AB}"/>
                </a:ext>
              </a:extLst>
            </p:cNvPr>
            <p:cNvCxnSpPr>
              <a:stCxn id="33" idx="4"/>
              <a:endCxn id="34" idx="0"/>
            </p:cNvCxnSpPr>
            <p:nvPr/>
          </p:nvCxnSpPr>
          <p:spPr>
            <a:xfrm>
              <a:off x="1848141" y="3259999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939DF53-9E1F-5CAF-1EB7-9AF3B883447A}"/>
                </a:ext>
              </a:extLst>
            </p:cNvPr>
            <p:cNvCxnSpPr/>
            <p:nvPr/>
          </p:nvCxnSpPr>
          <p:spPr>
            <a:xfrm>
              <a:off x="2757878" y="3259999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76AC06C-883D-6DAE-4554-C1A42FDA37B0}"/>
                </a:ext>
              </a:extLst>
            </p:cNvPr>
            <p:cNvCxnSpPr/>
            <p:nvPr/>
          </p:nvCxnSpPr>
          <p:spPr>
            <a:xfrm>
              <a:off x="1848141" y="4165602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F0EFE95-6B0E-1758-CB7D-EF74FA5E5143}"/>
                </a:ext>
              </a:extLst>
            </p:cNvPr>
            <p:cNvCxnSpPr/>
            <p:nvPr/>
          </p:nvCxnSpPr>
          <p:spPr>
            <a:xfrm>
              <a:off x="2770059" y="4165602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8FCB5B5-0D02-CB6C-03ED-2F064CA45AD6}"/>
                </a:ext>
              </a:extLst>
            </p:cNvPr>
            <p:cNvCxnSpPr/>
            <p:nvPr/>
          </p:nvCxnSpPr>
          <p:spPr>
            <a:xfrm>
              <a:off x="3675918" y="3259999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FE23883-5B48-B88F-9BEE-20B60D7538F4}"/>
                </a:ext>
              </a:extLst>
            </p:cNvPr>
            <p:cNvCxnSpPr/>
            <p:nvPr/>
          </p:nvCxnSpPr>
          <p:spPr>
            <a:xfrm>
              <a:off x="3669689" y="4165602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ABC62E8-34B9-71F8-6FD9-96B4E62C5985}"/>
              </a:ext>
            </a:extLst>
          </p:cNvPr>
          <p:cNvGrpSpPr/>
          <p:nvPr/>
        </p:nvGrpSpPr>
        <p:grpSpPr>
          <a:xfrm>
            <a:off x="7797105" y="2558409"/>
            <a:ext cx="2546754" cy="2549617"/>
            <a:chOff x="1488141" y="2539999"/>
            <a:chExt cx="2546754" cy="254961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5FF3678-60B1-18A9-2EF8-DC4D8A7F0BEB}"/>
                </a:ext>
              </a:extLst>
            </p:cNvPr>
            <p:cNvSpPr/>
            <p:nvPr/>
          </p:nvSpPr>
          <p:spPr>
            <a:xfrm>
              <a:off x="1488141" y="2539999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AAF3C9E-8C3B-350C-40FB-3F50D5734E06}"/>
                </a:ext>
              </a:extLst>
            </p:cNvPr>
            <p:cNvSpPr/>
            <p:nvPr/>
          </p:nvSpPr>
          <p:spPr>
            <a:xfrm>
              <a:off x="1488141" y="3464013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5114CB4-9AEF-4431-B45D-5E6712ED6F0D}"/>
                </a:ext>
              </a:extLst>
            </p:cNvPr>
            <p:cNvSpPr/>
            <p:nvPr/>
          </p:nvSpPr>
          <p:spPr>
            <a:xfrm>
              <a:off x="1488141" y="4369616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66F8B42-F4CD-32B2-F58C-1AFBFF4CF3C1}"/>
                </a:ext>
              </a:extLst>
            </p:cNvPr>
            <p:cNvSpPr/>
            <p:nvPr/>
          </p:nvSpPr>
          <p:spPr>
            <a:xfrm>
              <a:off x="2397878" y="2539999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F33FFFD-16F5-05FA-EE89-2B994A1C1364}"/>
                </a:ext>
              </a:extLst>
            </p:cNvPr>
            <p:cNvSpPr/>
            <p:nvPr/>
          </p:nvSpPr>
          <p:spPr>
            <a:xfrm>
              <a:off x="2397878" y="3464013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219168F-6C5B-82C0-4E25-2312A713F3B6}"/>
                </a:ext>
              </a:extLst>
            </p:cNvPr>
            <p:cNvSpPr/>
            <p:nvPr/>
          </p:nvSpPr>
          <p:spPr>
            <a:xfrm>
              <a:off x="2397878" y="4369616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F01FF00-2645-5A25-00D8-89AA3ACE6564}"/>
                </a:ext>
              </a:extLst>
            </p:cNvPr>
            <p:cNvSpPr/>
            <p:nvPr/>
          </p:nvSpPr>
          <p:spPr>
            <a:xfrm>
              <a:off x="3314895" y="2539999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78FECF3-95D1-0060-9756-BF3A2D02B734}"/>
                </a:ext>
              </a:extLst>
            </p:cNvPr>
            <p:cNvSpPr/>
            <p:nvPr/>
          </p:nvSpPr>
          <p:spPr>
            <a:xfrm>
              <a:off x="3314895" y="3464013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C6D904E-788E-D919-12C1-AC6F612913C8}"/>
                </a:ext>
              </a:extLst>
            </p:cNvPr>
            <p:cNvSpPr/>
            <p:nvPr/>
          </p:nvSpPr>
          <p:spPr>
            <a:xfrm>
              <a:off x="3314895" y="4369616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95C3C16-11C1-8B13-D2C9-B6111F9889D3}"/>
                </a:ext>
              </a:extLst>
            </p:cNvPr>
            <p:cNvCxnSpPr>
              <a:stCxn id="55" idx="6"/>
              <a:endCxn id="58" idx="2"/>
            </p:cNvCxnSpPr>
            <p:nvPr/>
          </p:nvCxnSpPr>
          <p:spPr>
            <a:xfrm>
              <a:off x="2208141" y="2899999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38143FD-7E31-5CDA-ED22-372038647A66}"/>
                </a:ext>
              </a:extLst>
            </p:cNvPr>
            <p:cNvCxnSpPr/>
            <p:nvPr/>
          </p:nvCxnSpPr>
          <p:spPr>
            <a:xfrm>
              <a:off x="3117878" y="2899999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8229727-F9C2-51C5-EA83-62D097927FDE}"/>
                </a:ext>
              </a:extLst>
            </p:cNvPr>
            <p:cNvCxnSpPr/>
            <p:nvPr/>
          </p:nvCxnSpPr>
          <p:spPr>
            <a:xfrm>
              <a:off x="2208141" y="3824013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590A3AE-E853-506F-8620-9B306A5442D3}"/>
                </a:ext>
              </a:extLst>
            </p:cNvPr>
            <p:cNvCxnSpPr/>
            <p:nvPr/>
          </p:nvCxnSpPr>
          <p:spPr>
            <a:xfrm>
              <a:off x="3125158" y="3824013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FBB656F-F32B-9019-27E8-BC7677BC45AB}"/>
                </a:ext>
              </a:extLst>
            </p:cNvPr>
            <p:cNvCxnSpPr/>
            <p:nvPr/>
          </p:nvCxnSpPr>
          <p:spPr>
            <a:xfrm>
              <a:off x="2208140" y="4738106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EEBF3653-6096-721A-6679-2E1985485433}"/>
                </a:ext>
              </a:extLst>
            </p:cNvPr>
            <p:cNvCxnSpPr/>
            <p:nvPr/>
          </p:nvCxnSpPr>
          <p:spPr>
            <a:xfrm>
              <a:off x="3125158" y="4738106"/>
              <a:ext cx="189737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1DC825FD-F5D7-6B9C-ADFA-0EBAEEB45BC1}"/>
                </a:ext>
              </a:extLst>
            </p:cNvPr>
            <p:cNvCxnSpPr>
              <a:stCxn id="55" idx="4"/>
              <a:endCxn id="56" idx="0"/>
            </p:cNvCxnSpPr>
            <p:nvPr/>
          </p:nvCxnSpPr>
          <p:spPr>
            <a:xfrm>
              <a:off x="1848141" y="3259999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5CA1A3A1-E1CA-5577-1E97-8D8AA9F96934}"/>
                </a:ext>
              </a:extLst>
            </p:cNvPr>
            <p:cNvCxnSpPr/>
            <p:nvPr/>
          </p:nvCxnSpPr>
          <p:spPr>
            <a:xfrm>
              <a:off x="2757878" y="3259999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0198FFD-C1CC-F6DF-8EE5-6C89516EA5EE}"/>
                </a:ext>
              </a:extLst>
            </p:cNvPr>
            <p:cNvCxnSpPr/>
            <p:nvPr/>
          </p:nvCxnSpPr>
          <p:spPr>
            <a:xfrm>
              <a:off x="1848141" y="4165602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86FE822-F9A6-7ABE-3246-BB197350F4E7}"/>
                </a:ext>
              </a:extLst>
            </p:cNvPr>
            <p:cNvCxnSpPr/>
            <p:nvPr/>
          </p:nvCxnSpPr>
          <p:spPr>
            <a:xfrm>
              <a:off x="2770059" y="4165602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7B81222-20B9-352A-EC70-B8CD1CC91FF9}"/>
                </a:ext>
              </a:extLst>
            </p:cNvPr>
            <p:cNvCxnSpPr/>
            <p:nvPr/>
          </p:nvCxnSpPr>
          <p:spPr>
            <a:xfrm>
              <a:off x="3675918" y="3259999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32C99E2-087D-7A71-6225-551EAE1FFBF3}"/>
                </a:ext>
              </a:extLst>
            </p:cNvPr>
            <p:cNvCxnSpPr/>
            <p:nvPr/>
          </p:nvCxnSpPr>
          <p:spPr>
            <a:xfrm>
              <a:off x="3669689" y="4165602"/>
              <a:ext cx="0" cy="20401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7755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미로 탈출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951D9-57E3-6A54-1C5B-D5E7F71EECB1}"/>
              </a:ext>
            </a:extLst>
          </p:cNvPr>
          <p:cNvSpPr txBox="1"/>
          <p:nvPr/>
        </p:nvSpPr>
        <p:spPr>
          <a:xfrm>
            <a:off x="555812" y="986286"/>
            <a:ext cx="18407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5-11.py </a:t>
            </a:r>
            <a:r>
              <a:rPr lang="ko-KR" altLang="en-US" sz="1500" b="1" dirty="0">
                <a:solidFill>
                  <a:srgbClr val="016F87"/>
                </a:solidFill>
              </a:rPr>
              <a:t>답안 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F07967-59B1-A40B-5BD4-7B7CB705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883" y="1446305"/>
            <a:ext cx="4667188" cy="49873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22A5AB-0C42-CB2B-129B-3207C2220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2" y="1446305"/>
            <a:ext cx="3553071" cy="25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10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820AF5-1C3B-46FB-84A5-62A2470DA919}"/>
              </a:ext>
            </a:extLst>
          </p:cNvPr>
          <p:cNvSpPr txBox="1"/>
          <p:nvPr/>
        </p:nvSpPr>
        <p:spPr>
          <a:xfrm>
            <a:off x="2448713" y="1843950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+mj-ea"/>
                <a:ea typeface="+mj-ea"/>
              </a:rPr>
              <a:t>THANK YOU</a:t>
            </a:r>
            <a:endParaRPr lang="ko-KR" altLang="en-US" sz="10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30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스택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Stack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선입후출</a:t>
            </a:r>
            <a:r>
              <a:rPr lang="en-US" altLang="ko-KR" sz="1600" baseline="300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First In Last Out</a:t>
            </a:r>
            <a:r>
              <a:rPr lang="ko-KR" altLang="en-US" sz="1600" baseline="300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구조 또는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후입선출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Last First Out</a:t>
            </a:r>
            <a:r>
              <a:rPr lang="ko-KR" altLang="en-US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append():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리스트의 가장 뒤쪽에 데이터를 삽입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pop():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리스트의 가장 뒤쪽에서 데이터를 삭제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183D32-CAEA-CFC6-27FF-C8799A76AB3D}"/>
              </a:ext>
            </a:extLst>
          </p:cNvPr>
          <p:cNvGrpSpPr/>
          <p:nvPr/>
        </p:nvGrpSpPr>
        <p:grpSpPr>
          <a:xfrm>
            <a:off x="5862918" y="5067156"/>
            <a:ext cx="4136553" cy="1139064"/>
            <a:chOff x="6096000" y="4209689"/>
            <a:chExt cx="4136553" cy="113906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0B7A9CF-EC88-EE64-82C5-97DADFF84B5A}"/>
                </a:ext>
              </a:extLst>
            </p:cNvPr>
            <p:cNvSpPr/>
            <p:nvPr/>
          </p:nvSpPr>
          <p:spPr>
            <a:xfrm>
              <a:off x="6096000" y="4473251"/>
              <a:ext cx="4136553" cy="8755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[5, 2, 3, 1]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[1, 3, 2, 5]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순서도: 수행의 시작/종료 13">
              <a:extLst>
                <a:ext uri="{FF2B5EF4-FFF2-40B4-BE49-F238E27FC236}">
                  <a16:creationId xmlns:a16="http://schemas.microsoft.com/office/drawing/2014/main" id="{67DC4933-450B-2DD5-A7E2-ED4E96E58F6D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01A6C7D-2AC9-2E89-F9FA-85952D81C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1" y="3849900"/>
            <a:ext cx="4939422" cy="2356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FB2707-80DB-F8DB-6C1D-E11176D6BEEB}"/>
              </a:ext>
            </a:extLst>
          </p:cNvPr>
          <p:cNvSpPr txBox="1"/>
          <p:nvPr/>
        </p:nvSpPr>
        <p:spPr>
          <a:xfrm>
            <a:off x="473061" y="3446849"/>
            <a:ext cx="16734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5-1.py </a:t>
            </a:r>
            <a:r>
              <a:rPr lang="ko-KR" altLang="en-US" sz="1500" b="1" dirty="0">
                <a:solidFill>
                  <a:srgbClr val="016F87"/>
                </a:solidFill>
              </a:rPr>
              <a:t>스택 예제</a:t>
            </a:r>
          </a:p>
        </p:txBody>
      </p:sp>
    </p:spTree>
    <p:extLst>
      <p:ext uri="{BB962C8B-B14F-4D97-AF65-F5344CB8AC3E}">
        <p14:creationId xmlns:p14="http://schemas.microsoft.com/office/powerpoint/2010/main" val="202154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스택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Stack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5EED5AF0-0C22-3EC0-264A-50B0B433B0CE}"/>
              </a:ext>
            </a:extLst>
          </p:cNvPr>
          <p:cNvSpPr/>
          <p:nvPr/>
        </p:nvSpPr>
        <p:spPr>
          <a:xfrm>
            <a:off x="1024863" y="4243117"/>
            <a:ext cx="711881" cy="718019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ACD8D6-4E14-5AAF-95EB-88220622EA64}"/>
              </a:ext>
            </a:extLst>
          </p:cNvPr>
          <p:cNvSpPr txBox="1"/>
          <p:nvPr/>
        </p:nvSpPr>
        <p:spPr>
          <a:xfrm>
            <a:off x="916445" y="2454796"/>
            <a:ext cx="2043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0.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초기 단계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A86559-E16C-E73C-B81C-17A439BBB8CF}"/>
              </a:ext>
            </a:extLst>
          </p:cNvPr>
          <p:cNvSpPr txBox="1"/>
          <p:nvPr/>
        </p:nvSpPr>
        <p:spPr>
          <a:xfrm>
            <a:off x="916445" y="3759861"/>
            <a:ext cx="7603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1.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2FD1D-D851-0D3A-3A11-9CE0E220FD75}"/>
              </a:ext>
            </a:extLst>
          </p:cNvPr>
          <p:cNvSpPr txBox="1"/>
          <p:nvPr/>
        </p:nvSpPr>
        <p:spPr>
          <a:xfrm>
            <a:off x="916445" y="5076338"/>
            <a:ext cx="772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2.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51BE442-B571-CF33-BC8A-E943765978BC}"/>
              </a:ext>
            </a:extLst>
          </p:cNvPr>
          <p:cNvGrpSpPr/>
          <p:nvPr/>
        </p:nvGrpSpPr>
        <p:grpSpPr>
          <a:xfrm>
            <a:off x="1024862" y="5500434"/>
            <a:ext cx="1533205" cy="718020"/>
            <a:chOff x="1116917" y="4410894"/>
            <a:chExt cx="1533205" cy="718020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B82938E9-BFD0-FD96-689C-6CD353D9C9E3}"/>
                </a:ext>
              </a:extLst>
            </p:cNvPr>
            <p:cNvSpPr/>
            <p:nvPr/>
          </p:nvSpPr>
          <p:spPr>
            <a:xfrm>
              <a:off x="1116917" y="4410895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정육면체 33">
              <a:extLst>
                <a:ext uri="{FF2B5EF4-FFF2-40B4-BE49-F238E27FC236}">
                  <a16:creationId xmlns:a16="http://schemas.microsoft.com/office/drawing/2014/main" id="{0D164E28-9784-04CB-A9CE-036214E5E82F}"/>
                </a:ext>
              </a:extLst>
            </p:cNvPr>
            <p:cNvSpPr/>
            <p:nvPr/>
          </p:nvSpPr>
          <p:spPr>
            <a:xfrm>
              <a:off x="1938241" y="4410894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00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스택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Stack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ACD8D6-4E14-5AAF-95EB-88220622EA64}"/>
              </a:ext>
            </a:extLst>
          </p:cNvPr>
          <p:cNvSpPr txBox="1"/>
          <p:nvPr/>
        </p:nvSpPr>
        <p:spPr>
          <a:xfrm>
            <a:off x="916444" y="2454796"/>
            <a:ext cx="7724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3.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A86559-E16C-E73C-B81C-17A439BBB8CF}"/>
              </a:ext>
            </a:extLst>
          </p:cNvPr>
          <p:cNvSpPr txBox="1"/>
          <p:nvPr/>
        </p:nvSpPr>
        <p:spPr>
          <a:xfrm>
            <a:off x="916445" y="3759861"/>
            <a:ext cx="772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4.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2FD1D-D851-0D3A-3A11-9CE0E220FD75}"/>
              </a:ext>
            </a:extLst>
          </p:cNvPr>
          <p:cNvSpPr txBox="1"/>
          <p:nvPr/>
        </p:nvSpPr>
        <p:spPr>
          <a:xfrm>
            <a:off x="916445" y="5076338"/>
            <a:ext cx="772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5.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51BE442-B571-CF33-BC8A-E943765978BC}"/>
              </a:ext>
            </a:extLst>
          </p:cNvPr>
          <p:cNvGrpSpPr/>
          <p:nvPr/>
        </p:nvGrpSpPr>
        <p:grpSpPr>
          <a:xfrm>
            <a:off x="1024862" y="5500433"/>
            <a:ext cx="2354529" cy="718021"/>
            <a:chOff x="1116917" y="4410893"/>
            <a:chExt cx="2354529" cy="718021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B82938E9-BFD0-FD96-689C-6CD353D9C9E3}"/>
                </a:ext>
              </a:extLst>
            </p:cNvPr>
            <p:cNvSpPr/>
            <p:nvPr/>
          </p:nvSpPr>
          <p:spPr>
            <a:xfrm>
              <a:off x="1116917" y="4410895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정육면체 33">
              <a:extLst>
                <a:ext uri="{FF2B5EF4-FFF2-40B4-BE49-F238E27FC236}">
                  <a16:creationId xmlns:a16="http://schemas.microsoft.com/office/drawing/2014/main" id="{0D164E28-9784-04CB-A9CE-036214E5E82F}"/>
                </a:ext>
              </a:extLst>
            </p:cNvPr>
            <p:cNvSpPr/>
            <p:nvPr/>
          </p:nvSpPr>
          <p:spPr>
            <a:xfrm>
              <a:off x="1938241" y="4410894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4D52EBAC-DE50-D6D5-7118-5292E4DD5CBE}"/>
                </a:ext>
              </a:extLst>
            </p:cNvPr>
            <p:cNvSpPr/>
            <p:nvPr/>
          </p:nvSpPr>
          <p:spPr>
            <a:xfrm>
              <a:off x="2759565" y="4410893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686C75-ADFD-E6BC-B45C-D1B2910370CC}"/>
              </a:ext>
            </a:extLst>
          </p:cNvPr>
          <p:cNvGrpSpPr/>
          <p:nvPr/>
        </p:nvGrpSpPr>
        <p:grpSpPr>
          <a:xfrm>
            <a:off x="1024861" y="2908552"/>
            <a:ext cx="2354529" cy="718021"/>
            <a:chOff x="1116917" y="4410893"/>
            <a:chExt cx="2354529" cy="718021"/>
          </a:xfrm>
        </p:grpSpPr>
        <p:sp>
          <p:nvSpPr>
            <p:cNvPr id="10" name="정육면체 9">
              <a:extLst>
                <a:ext uri="{FF2B5EF4-FFF2-40B4-BE49-F238E27FC236}">
                  <a16:creationId xmlns:a16="http://schemas.microsoft.com/office/drawing/2014/main" id="{6493D732-24C6-0E95-5255-1D994ABEAEE1}"/>
                </a:ext>
              </a:extLst>
            </p:cNvPr>
            <p:cNvSpPr/>
            <p:nvPr/>
          </p:nvSpPr>
          <p:spPr>
            <a:xfrm>
              <a:off x="1116917" y="4410895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정육면체 10">
              <a:extLst>
                <a:ext uri="{FF2B5EF4-FFF2-40B4-BE49-F238E27FC236}">
                  <a16:creationId xmlns:a16="http://schemas.microsoft.com/office/drawing/2014/main" id="{C916465B-FF71-A3DC-9FCD-E94F38D88510}"/>
                </a:ext>
              </a:extLst>
            </p:cNvPr>
            <p:cNvSpPr/>
            <p:nvPr/>
          </p:nvSpPr>
          <p:spPr>
            <a:xfrm>
              <a:off x="1938241" y="4410894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정육면체 11">
              <a:extLst>
                <a:ext uri="{FF2B5EF4-FFF2-40B4-BE49-F238E27FC236}">
                  <a16:creationId xmlns:a16="http://schemas.microsoft.com/office/drawing/2014/main" id="{4F0ED237-33E0-2A69-28FD-017EFD2E89A3}"/>
                </a:ext>
              </a:extLst>
            </p:cNvPr>
            <p:cNvSpPr/>
            <p:nvPr/>
          </p:nvSpPr>
          <p:spPr>
            <a:xfrm>
              <a:off x="2759565" y="4410893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F20E88-DD0C-D157-2D54-6BDF338813E2}"/>
              </a:ext>
            </a:extLst>
          </p:cNvPr>
          <p:cNvGrpSpPr/>
          <p:nvPr/>
        </p:nvGrpSpPr>
        <p:grpSpPr>
          <a:xfrm>
            <a:off x="1024861" y="4240208"/>
            <a:ext cx="3175853" cy="718021"/>
            <a:chOff x="1116917" y="5304830"/>
            <a:chExt cx="3175853" cy="718021"/>
          </a:xfrm>
        </p:grpSpPr>
        <p:sp>
          <p:nvSpPr>
            <p:cNvPr id="14" name="정육면체 13">
              <a:extLst>
                <a:ext uri="{FF2B5EF4-FFF2-40B4-BE49-F238E27FC236}">
                  <a16:creationId xmlns:a16="http://schemas.microsoft.com/office/drawing/2014/main" id="{C9955527-B0E4-AFF5-458C-91A57EC5564C}"/>
                </a:ext>
              </a:extLst>
            </p:cNvPr>
            <p:cNvSpPr/>
            <p:nvPr/>
          </p:nvSpPr>
          <p:spPr>
            <a:xfrm>
              <a:off x="1116917" y="5304832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정육면체 14">
              <a:extLst>
                <a:ext uri="{FF2B5EF4-FFF2-40B4-BE49-F238E27FC236}">
                  <a16:creationId xmlns:a16="http://schemas.microsoft.com/office/drawing/2014/main" id="{C8594FDF-007F-15B8-878B-6AEC73CE8CDC}"/>
                </a:ext>
              </a:extLst>
            </p:cNvPr>
            <p:cNvSpPr/>
            <p:nvPr/>
          </p:nvSpPr>
          <p:spPr>
            <a:xfrm>
              <a:off x="1938241" y="5304831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정육면체 15">
              <a:extLst>
                <a:ext uri="{FF2B5EF4-FFF2-40B4-BE49-F238E27FC236}">
                  <a16:creationId xmlns:a16="http://schemas.microsoft.com/office/drawing/2014/main" id="{3B241CED-FC24-5817-48F5-5CC2495E4AD7}"/>
                </a:ext>
              </a:extLst>
            </p:cNvPr>
            <p:cNvSpPr/>
            <p:nvPr/>
          </p:nvSpPr>
          <p:spPr>
            <a:xfrm>
              <a:off x="2759565" y="5304830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0BC4E94A-D20D-ED93-53C8-6DED0AF93C4D}"/>
                </a:ext>
              </a:extLst>
            </p:cNvPr>
            <p:cNvSpPr/>
            <p:nvPr/>
          </p:nvSpPr>
          <p:spPr>
            <a:xfrm>
              <a:off x="3580889" y="5304830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60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스택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Stack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ACD8D6-4E14-5AAF-95EB-88220622EA64}"/>
              </a:ext>
            </a:extLst>
          </p:cNvPr>
          <p:cNvSpPr txBox="1"/>
          <p:nvPr/>
        </p:nvSpPr>
        <p:spPr>
          <a:xfrm>
            <a:off x="916444" y="2454796"/>
            <a:ext cx="7724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6.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A86559-E16C-E73C-B81C-17A439BBB8CF}"/>
              </a:ext>
            </a:extLst>
          </p:cNvPr>
          <p:cNvSpPr txBox="1"/>
          <p:nvPr/>
        </p:nvSpPr>
        <p:spPr>
          <a:xfrm>
            <a:off x="916445" y="3759861"/>
            <a:ext cx="772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7.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2FD1D-D851-0D3A-3A11-9CE0E220FD75}"/>
              </a:ext>
            </a:extLst>
          </p:cNvPr>
          <p:cNvSpPr txBox="1"/>
          <p:nvPr/>
        </p:nvSpPr>
        <p:spPr>
          <a:xfrm>
            <a:off x="916445" y="5076338"/>
            <a:ext cx="772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8.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51BE442-B571-CF33-BC8A-E943765978BC}"/>
              </a:ext>
            </a:extLst>
          </p:cNvPr>
          <p:cNvGrpSpPr/>
          <p:nvPr/>
        </p:nvGrpSpPr>
        <p:grpSpPr>
          <a:xfrm>
            <a:off x="1024862" y="5500433"/>
            <a:ext cx="2354529" cy="718021"/>
            <a:chOff x="1116917" y="4410893"/>
            <a:chExt cx="2354529" cy="718021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B82938E9-BFD0-FD96-689C-6CD353D9C9E3}"/>
                </a:ext>
              </a:extLst>
            </p:cNvPr>
            <p:cNvSpPr/>
            <p:nvPr/>
          </p:nvSpPr>
          <p:spPr>
            <a:xfrm>
              <a:off x="1116917" y="4410895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정육면체 33">
              <a:extLst>
                <a:ext uri="{FF2B5EF4-FFF2-40B4-BE49-F238E27FC236}">
                  <a16:creationId xmlns:a16="http://schemas.microsoft.com/office/drawing/2014/main" id="{0D164E28-9784-04CB-A9CE-036214E5E82F}"/>
                </a:ext>
              </a:extLst>
            </p:cNvPr>
            <p:cNvSpPr/>
            <p:nvPr/>
          </p:nvSpPr>
          <p:spPr>
            <a:xfrm>
              <a:off x="1938241" y="4410894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4D52EBAC-DE50-D6D5-7118-5292E4DD5CBE}"/>
                </a:ext>
              </a:extLst>
            </p:cNvPr>
            <p:cNvSpPr/>
            <p:nvPr/>
          </p:nvSpPr>
          <p:spPr>
            <a:xfrm>
              <a:off x="2759565" y="4410893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686C75-ADFD-E6BC-B45C-D1B2910370CC}"/>
              </a:ext>
            </a:extLst>
          </p:cNvPr>
          <p:cNvGrpSpPr/>
          <p:nvPr/>
        </p:nvGrpSpPr>
        <p:grpSpPr>
          <a:xfrm>
            <a:off x="1024861" y="2908552"/>
            <a:ext cx="2354529" cy="718021"/>
            <a:chOff x="1116917" y="4410893"/>
            <a:chExt cx="2354529" cy="718021"/>
          </a:xfrm>
        </p:grpSpPr>
        <p:sp>
          <p:nvSpPr>
            <p:cNvPr id="10" name="정육면체 9">
              <a:extLst>
                <a:ext uri="{FF2B5EF4-FFF2-40B4-BE49-F238E27FC236}">
                  <a16:creationId xmlns:a16="http://schemas.microsoft.com/office/drawing/2014/main" id="{6493D732-24C6-0E95-5255-1D994ABEAEE1}"/>
                </a:ext>
              </a:extLst>
            </p:cNvPr>
            <p:cNvSpPr/>
            <p:nvPr/>
          </p:nvSpPr>
          <p:spPr>
            <a:xfrm>
              <a:off x="1116917" y="4410895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정육면체 10">
              <a:extLst>
                <a:ext uri="{FF2B5EF4-FFF2-40B4-BE49-F238E27FC236}">
                  <a16:creationId xmlns:a16="http://schemas.microsoft.com/office/drawing/2014/main" id="{C916465B-FF71-A3DC-9FCD-E94F38D88510}"/>
                </a:ext>
              </a:extLst>
            </p:cNvPr>
            <p:cNvSpPr/>
            <p:nvPr/>
          </p:nvSpPr>
          <p:spPr>
            <a:xfrm>
              <a:off x="1938241" y="4410894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정육면체 11">
              <a:extLst>
                <a:ext uri="{FF2B5EF4-FFF2-40B4-BE49-F238E27FC236}">
                  <a16:creationId xmlns:a16="http://schemas.microsoft.com/office/drawing/2014/main" id="{4F0ED237-33E0-2A69-28FD-017EFD2E89A3}"/>
                </a:ext>
              </a:extLst>
            </p:cNvPr>
            <p:cNvSpPr/>
            <p:nvPr/>
          </p:nvSpPr>
          <p:spPr>
            <a:xfrm>
              <a:off x="2759565" y="4410893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F20E88-DD0C-D157-2D54-6BDF338813E2}"/>
              </a:ext>
            </a:extLst>
          </p:cNvPr>
          <p:cNvGrpSpPr/>
          <p:nvPr/>
        </p:nvGrpSpPr>
        <p:grpSpPr>
          <a:xfrm>
            <a:off x="1024861" y="4240208"/>
            <a:ext cx="3175853" cy="718021"/>
            <a:chOff x="1116917" y="5304830"/>
            <a:chExt cx="3175853" cy="718021"/>
          </a:xfrm>
        </p:grpSpPr>
        <p:sp>
          <p:nvSpPr>
            <p:cNvPr id="14" name="정육면체 13">
              <a:extLst>
                <a:ext uri="{FF2B5EF4-FFF2-40B4-BE49-F238E27FC236}">
                  <a16:creationId xmlns:a16="http://schemas.microsoft.com/office/drawing/2014/main" id="{C9955527-B0E4-AFF5-458C-91A57EC5564C}"/>
                </a:ext>
              </a:extLst>
            </p:cNvPr>
            <p:cNvSpPr/>
            <p:nvPr/>
          </p:nvSpPr>
          <p:spPr>
            <a:xfrm>
              <a:off x="1116917" y="5304832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정육면체 14">
              <a:extLst>
                <a:ext uri="{FF2B5EF4-FFF2-40B4-BE49-F238E27FC236}">
                  <a16:creationId xmlns:a16="http://schemas.microsoft.com/office/drawing/2014/main" id="{C8594FDF-007F-15B8-878B-6AEC73CE8CDC}"/>
                </a:ext>
              </a:extLst>
            </p:cNvPr>
            <p:cNvSpPr/>
            <p:nvPr/>
          </p:nvSpPr>
          <p:spPr>
            <a:xfrm>
              <a:off x="1938241" y="5304831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정육면체 15">
              <a:extLst>
                <a:ext uri="{FF2B5EF4-FFF2-40B4-BE49-F238E27FC236}">
                  <a16:creationId xmlns:a16="http://schemas.microsoft.com/office/drawing/2014/main" id="{3B241CED-FC24-5817-48F5-5CC2495E4AD7}"/>
                </a:ext>
              </a:extLst>
            </p:cNvPr>
            <p:cNvSpPr/>
            <p:nvPr/>
          </p:nvSpPr>
          <p:spPr>
            <a:xfrm>
              <a:off x="2759565" y="5304830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0BC4E94A-D20D-ED93-53C8-6DED0AF93C4D}"/>
                </a:ext>
              </a:extLst>
            </p:cNvPr>
            <p:cNvSpPr/>
            <p:nvPr/>
          </p:nvSpPr>
          <p:spPr>
            <a:xfrm>
              <a:off x="3580889" y="5304830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정육면체 3">
            <a:extLst>
              <a:ext uri="{FF2B5EF4-FFF2-40B4-BE49-F238E27FC236}">
                <a16:creationId xmlns:a16="http://schemas.microsoft.com/office/drawing/2014/main" id="{60422684-BB5C-141F-C167-A8C281B52F55}"/>
              </a:ext>
            </a:extLst>
          </p:cNvPr>
          <p:cNvSpPr/>
          <p:nvPr/>
        </p:nvSpPr>
        <p:spPr>
          <a:xfrm>
            <a:off x="3488832" y="2908551"/>
            <a:ext cx="711881" cy="718019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0D7303CB-3AE4-1679-7E1B-BD610A043923}"/>
              </a:ext>
            </a:extLst>
          </p:cNvPr>
          <p:cNvSpPr/>
          <p:nvPr/>
        </p:nvSpPr>
        <p:spPr>
          <a:xfrm>
            <a:off x="4309130" y="4240207"/>
            <a:ext cx="711881" cy="718019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F674006C-9B72-1D78-3843-CD8F8A9A8155}"/>
              </a:ext>
            </a:extLst>
          </p:cNvPr>
          <p:cNvSpPr/>
          <p:nvPr/>
        </p:nvSpPr>
        <p:spPr>
          <a:xfrm>
            <a:off x="3487808" y="5500432"/>
            <a:ext cx="711881" cy="718019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25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큐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Queue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선입선출</a:t>
            </a:r>
            <a:r>
              <a:rPr lang="en-US" altLang="ko-KR" sz="1600" baseline="300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First In First Out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파이썬에서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큐 구현 시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덱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deque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자료구조 활용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2B4A27-0517-C8E4-FECE-9860979D3455}"/>
              </a:ext>
            </a:extLst>
          </p:cNvPr>
          <p:cNvGrpSpPr/>
          <p:nvPr/>
        </p:nvGrpSpPr>
        <p:grpSpPr>
          <a:xfrm>
            <a:off x="6096000" y="5014607"/>
            <a:ext cx="4136553" cy="1139064"/>
            <a:chOff x="6096000" y="4209689"/>
            <a:chExt cx="4136553" cy="113906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7D583A1-A104-10C0-66F3-1856353A6852}"/>
                </a:ext>
              </a:extLst>
            </p:cNvPr>
            <p:cNvSpPr/>
            <p:nvPr/>
          </p:nvSpPr>
          <p:spPr>
            <a:xfrm>
              <a:off x="6096000" y="4473251"/>
              <a:ext cx="4136553" cy="8755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dirty="0">
                  <a:solidFill>
                    <a:schemeClr val="tx1"/>
                  </a:solidFill>
                  <a:latin typeface="+mn-ea"/>
                </a:rPr>
                <a:t>deque([3, 7, 1, 4])</a:t>
              </a:r>
            </a:p>
            <a:p>
              <a:r>
                <a:rPr lang="pt-BR" altLang="ko-KR" dirty="0">
                  <a:solidFill>
                    <a:schemeClr val="tx1"/>
                  </a:solidFill>
                  <a:latin typeface="+mn-ea"/>
                </a:rPr>
                <a:t>deque([4, 1, 7, 3])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26572021-0CB8-064C-A635-1A56B2597A52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43E4BA9-E087-48F8-79B3-0C73C1E8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1" y="3194749"/>
            <a:ext cx="4974953" cy="3020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8C3B89-89CC-5560-06A6-3D9515DB6303}"/>
              </a:ext>
            </a:extLst>
          </p:cNvPr>
          <p:cNvSpPr txBox="1"/>
          <p:nvPr/>
        </p:nvSpPr>
        <p:spPr>
          <a:xfrm>
            <a:off x="473061" y="2808605"/>
            <a:ext cx="16734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5-2.py </a:t>
            </a:r>
            <a:r>
              <a:rPr lang="ko-KR" altLang="en-US" sz="1500" b="1" dirty="0">
                <a:solidFill>
                  <a:srgbClr val="016F87"/>
                </a:solidFill>
              </a:rPr>
              <a:t>큐 예제</a:t>
            </a:r>
          </a:p>
        </p:txBody>
      </p:sp>
    </p:spTree>
    <p:extLst>
      <p:ext uri="{BB962C8B-B14F-4D97-AF65-F5344CB8AC3E}">
        <p14:creationId xmlns:p14="http://schemas.microsoft.com/office/powerpoint/2010/main" val="233767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큐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Queue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5EED5AF0-0C22-3EC0-264A-50B0B433B0CE}"/>
              </a:ext>
            </a:extLst>
          </p:cNvPr>
          <p:cNvSpPr/>
          <p:nvPr/>
        </p:nvSpPr>
        <p:spPr>
          <a:xfrm>
            <a:off x="4362322" y="4212432"/>
            <a:ext cx="711881" cy="718019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ACD8D6-4E14-5AAF-95EB-88220622EA64}"/>
              </a:ext>
            </a:extLst>
          </p:cNvPr>
          <p:cNvSpPr txBox="1"/>
          <p:nvPr/>
        </p:nvSpPr>
        <p:spPr>
          <a:xfrm>
            <a:off x="916445" y="2454796"/>
            <a:ext cx="2043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0. 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초기 단계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A86559-E16C-E73C-B81C-17A439BBB8CF}"/>
              </a:ext>
            </a:extLst>
          </p:cNvPr>
          <p:cNvSpPr txBox="1"/>
          <p:nvPr/>
        </p:nvSpPr>
        <p:spPr>
          <a:xfrm>
            <a:off x="916445" y="3759861"/>
            <a:ext cx="7603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1.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2FD1D-D851-0D3A-3A11-9CE0E220FD75}"/>
              </a:ext>
            </a:extLst>
          </p:cNvPr>
          <p:cNvSpPr txBox="1"/>
          <p:nvPr/>
        </p:nvSpPr>
        <p:spPr>
          <a:xfrm>
            <a:off x="916445" y="5076338"/>
            <a:ext cx="772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2.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51BE442-B571-CF33-BC8A-E943765978BC}"/>
              </a:ext>
            </a:extLst>
          </p:cNvPr>
          <p:cNvGrpSpPr/>
          <p:nvPr/>
        </p:nvGrpSpPr>
        <p:grpSpPr>
          <a:xfrm>
            <a:off x="3537186" y="5447990"/>
            <a:ext cx="1537017" cy="718019"/>
            <a:chOff x="291781" y="4410895"/>
            <a:chExt cx="1537017" cy="718019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B82938E9-BFD0-FD96-689C-6CD353D9C9E3}"/>
                </a:ext>
              </a:extLst>
            </p:cNvPr>
            <p:cNvSpPr/>
            <p:nvPr/>
          </p:nvSpPr>
          <p:spPr>
            <a:xfrm>
              <a:off x="1116917" y="4410895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정육면체 33">
              <a:extLst>
                <a:ext uri="{FF2B5EF4-FFF2-40B4-BE49-F238E27FC236}">
                  <a16:creationId xmlns:a16="http://schemas.microsoft.com/office/drawing/2014/main" id="{0D164E28-9784-04CB-A9CE-036214E5E82F}"/>
                </a:ext>
              </a:extLst>
            </p:cNvPr>
            <p:cNvSpPr/>
            <p:nvPr/>
          </p:nvSpPr>
          <p:spPr>
            <a:xfrm>
              <a:off x="291781" y="4410895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814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7074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꼭 필요한 자료구조 기초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큐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Queue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ACD8D6-4E14-5AAF-95EB-88220622EA64}"/>
              </a:ext>
            </a:extLst>
          </p:cNvPr>
          <p:cNvSpPr txBox="1"/>
          <p:nvPr/>
        </p:nvSpPr>
        <p:spPr>
          <a:xfrm>
            <a:off x="916444" y="2454796"/>
            <a:ext cx="7724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3.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A86559-E16C-E73C-B81C-17A439BBB8CF}"/>
              </a:ext>
            </a:extLst>
          </p:cNvPr>
          <p:cNvSpPr txBox="1"/>
          <p:nvPr/>
        </p:nvSpPr>
        <p:spPr>
          <a:xfrm>
            <a:off x="916445" y="3759861"/>
            <a:ext cx="772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4.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2FD1D-D851-0D3A-3A11-9CE0E220FD75}"/>
              </a:ext>
            </a:extLst>
          </p:cNvPr>
          <p:cNvSpPr txBox="1"/>
          <p:nvPr/>
        </p:nvSpPr>
        <p:spPr>
          <a:xfrm>
            <a:off x="916445" y="5076338"/>
            <a:ext cx="772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Step 5.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(3)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(7) –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(4) –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()</a:t>
            </a:r>
          </a:p>
          <a:p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endParaRPr lang="ko-KR" altLang="en-US" sz="16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E4E6F39-9D1F-8142-C8CC-E9F8B4BE911B}"/>
              </a:ext>
            </a:extLst>
          </p:cNvPr>
          <p:cNvGrpSpPr/>
          <p:nvPr/>
        </p:nvGrpSpPr>
        <p:grpSpPr>
          <a:xfrm>
            <a:off x="2808192" y="2914687"/>
            <a:ext cx="2364202" cy="718019"/>
            <a:chOff x="2808192" y="2914687"/>
            <a:chExt cx="2364202" cy="718019"/>
          </a:xfrm>
        </p:grpSpPr>
        <p:sp>
          <p:nvSpPr>
            <p:cNvPr id="16" name="정육면체 15">
              <a:extLst>
                <a:ext uri="{FF2B5EF4-FFF2-40B4-BE49-F238E27FC236}">
                  <a16:creationId xmlns:a16="http://schemas.microsoft.com/office/drawing/2014/main" id="{3B241CED-FC24-5817-48F5-5CC2495E4AD7}"/>
                </a:ext>
              </a:extLst>
            </p:cNvPr>
            <p:cNvSpPr/>
            <p:nvPr/>
          </p:nvSpPr>
          <p:spPr>
            <a:xfrm>
              <a:off x="2808192" y="2914687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CD7AA62-F945-7FC6-866B-2AEA80271E8F}"/>
                </a:ext>
              </a:extLst>
            </p:cNvPr>
            <p:cNvGrpSpPr/>
            <p:nvPr/>
          </p:nvGrpSpPr>
          <p:grpSpPr>
            <a:xfrm>
              <a:off x="3635377" y="2914687"/>
              <a:ext cx="1537017" cy="718019"/>
              <a:chOff x="389972" y="1877592"/>
              <a:chExt cx="1537017" cy="718019"/>
            </a:xfrm>
          </p:grpSpPr>
          <p:sp>
            <p:nvSpPr>
              <p:cNvPr id="7" name="정육면체 6">
                <a:extLst>
                  <a:ext uri="{FF2B5EF4-FFF2-40B4-BE49-F238E27FC236}">
                    <a16:creationId xmlns:a16="http://schemas.microsoft.com/office/drawing/2014/main" id="{BD8307FC-074F-C7EB-6B33-FB63F89417D4}"/>
                  </a:ext>
                </a:extLst>
              </p:cNvPr>
              <p:cNvSpPr/>
              <p:nvPr/>
            </p:nvSpPr>
            <p:spPr>
              <a:xfrm>
                <a:off x="1215108" y="1877592"/>
                <a:ext cx="711881" cy="718019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정육면체 7">
                <a:extLst>
                  <a:ext uri="{FF2B5EF4-FFF2-40B4-BE49-F238E27FC236}">
                    <a16:creationId xmlns:a16="http://schemas.microsoft.com/office/drawing/2014/main" id="{E91BCA28-9C74-B00A-DE65-D05E5193FD85}"/>
                  </a:ext>
                </a:extLst>
              </p:cNvPr>
              <p:cNvSpPr/>
              <p:nvPr/>
            </p:nvSpPr>
            <p:spPr>
              <a:xfrm>
                <a:off x="389972" y="1877592"/>
                <a:ext cx="711881" cy="718019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848AA4-71D6-57DC-70E4-BC57C91EB213}"/>
              </a:ext>
            </a:extLst>
          </p:cNvPr>
          <p:cNvGrpSpPr/>
          <p:nvPr/>
        </p:nvGrpSpPr>
        <p:grpSpPr>
          <a:xfrm>
            <a:off x="2400834" y="4174236"/>
            <a:ext cx="3180965" cy="718020"/>
            <a:chOff x="1989380" y="4159987"/>
            <a:chExt cx="3180965" cy="718020"/>
          </a:xfrm>
        </p:grpSpPr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0BC4E94A-D20D-ED93-53C8-6DED0AF93C4D}"/>
                </a:ext>
              </a:extLst>
            </p:cNvPr>
            <p:cNvSpPr/>
            <p:nvPr/>
          </p:nvSpPr>
          <p:spPr>
            <a:xfrm>
              <a:off x="1989380" y="4159987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CDB9614-E735-F981-BCD9-E2C9C61723C4}"/>
                </a:ext>
              </a:extLst>
            </p:cNvPr>
            <p:cNvGrpSpPr/>
            <p:nvPr/>
          </p:nvGrpSpPr>
          <p:grpSpPr>
            <a:xfrm>
              <a:off x="2808192" y="4159987"/>
              <a:ext cx="2362153" cy="718020"/>
              <a:chOff x="2810241" y="2914686"/>
              <a:chExt cx="2362153" cy="718020"/>
            </a:xfrm>
          </p:grpSpPr>
          <p:sp>
            <p:nvSpPr>
              <p:cNvPr id="20" name="정육면체 19">
                <a:extLst>
                  <a:ext uri="{FF2B5EF4-FFF2-40B4-BE49-F238E27FC236}">
                    <a16:creationId xmlns:a16="http://schemas.microsoft.com/office/drawing/2014/main" id="{14218022-8942-E509-FD0C-BCDB6BF25D03}"/>
                  </a:ext>
                </a:extLst>
              </p:cNvPr>
              <p:cNvSpPr/>
              <p:nvPr/>
            </p:nvSpPr>
            <p:spPr>
              <a:xfrm>
                <a:off x="2810241" y="2914686"/>
                <a:ext cx="711881" cy="718019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79A79C7-0D8B-7EA1-2082-EC9241DADF00}"/>
                  </a:ext>
                </a:extLst>
              </p:cNvPr>
              <p:cNvGrpSpPr/>
              <p:nvPr/>
            </p:nvGrpSpPr>
            <p:grpSpPr>
              <a:xfrm>
                <a:off x="3635377" y="2914687"/>
                <a:ext cx="1537017" cy="718019"/>
                <a:chOff x="389972" y="1877592"/>
                <a:chExt cx="1537017" cy="718019"/>
              </a:xfrm>
            </p:grpSpPr>
            <p:sp>
              <p:nvSpPr>
                <p:cNvPr id="22" name="정육면체 21">
                  <a:extLst>
                    <a:ext uri="{FF2B5EF4-FFF2-40B4-BE49-F238E27FC236}">
                      <a16:creationId xmlns:a16="http://schemas.microsoft.com/office/drawing/2014/main" id="{1BE6AD51-991E-165F-CA9C-034D6DA92553}"/>
                    </a:ext>
                  </a:extLst>
                </p:cNvPr>
                <p:cNvSpPr/>
                <p:nvPr/>
              </p:nvSpPr>
              <p:spPr>
                <a:xfrm>
                  <a:off x="1215108" y="1877592"/>
                  <a:ext cx="711881" cy="718019"/>
                </a:xfrm>
                <a:prstGeom prst="cub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정육면체 22">
                  <a:extLst>
                    <a:ext uri="{FF2B5EF4-FFF2-40B4-BE49-F238E27FC236}">
                      <a16:creationId xmlns:a16="http://schemas.microsoft.com/office/drawing/2014/main" id="{6D6DCF4D-794B-855B-F937-B0DC8B0E5FAF}"/>
                    </a:ext>
                  </a:extLst>
                </p:cNvPr>
                <p:cNvSpPr/>
                <p:nvPr/>
              </p:nvSpPr>
              <p:spPr>
                <a:xfrm>
                  <a:off x="389972" y="1877592"/>
                  <a:ext cx="711881" cy="718019"/>
                </a:xfrm>
                <a:prstGeom prst="cub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2BEA2DD-C48B-45D1-3BF5-6FF4EE4510F2}"/>
              </a:ext>
            </a:extLst>
          </p:cNvPr>
          <p:cNvGrpSpPr/>
          <p:nvPr/>
        </p:nvGrpSpPr>
        <p:grpSpPr>
          <a:xfrm>
            <a:off x="2808192" y="5500434"/>
            <a:ext cx="2355829" cy="718020"/>
            <a:chOff x="1989380" y="4159987"/>
            <a:chExt cx="2355829" cy="718020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D5849F13-899B-9E5A-AAA3-54CFFD2A95DB}"/>
                </a:ext>
              </a:extLst>
            </p:cNvPr>
            <p:cNvSpPr/>
            <p:nvPr/>
          </p:nvSpPr>
          <p:spPr>
            <a:xfrm>
              <a:off x="1989380" y="4159987"/>
              <a:ext cx="711881" cy="718019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B0252C1-FE0D-4D36-8EFC-560DFCCDC466}"/>
                </a:ext>
              </a:extLst>
            </p:cNvPr>
            <p:cNvGrpSpPr/>
            <p:nvPr/>
          </p:nvGrpSpPr>
          <p:grpSpPr>
            <a:xfrm>
              <a:off x="2808192" y="4159987"/>
              <a:ext cx="1537017" cy="718020"/>
              <a:chOff x="2810241" y="2914686"/>
              <a:chExt cx="1537017" cy="718020"/>
            </a:xfrm>
          </p:grpSpPr>
          <p:sp>
            <p:nvSpPr>
              <p:cNvPr id="28" name="정육면체 27">
                <a:extLst>
                  <a:ext uri="{FF2B5EF4-FFF2-40B4-BE49-F238E27FC236}">
                    <a16:creationId xmlns:a16="http://schemas.microsoft.com/office/drawing/2014/main" id="{38D48665-5FB6-A5D3-CA83-F97A7747A0A7}"/>
                  </a:ext>
                </a:extLst>
              </p:cNvPr>
              <p:cNvSpPr/>
              <p:nvPr/>
            </p:nvSpPr>
            <p:spPr>
              <a:xfrm>
                <a:off x="2810241" y="2914686"/>
                <a:ext cx="711881" cy="718019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정육면체 37">
                <a:extLst>
                  <a:ext uri="{FF2B5EF4-FFF2-40B4-BE49-F238E27FC236}">
                    <a16:creationId xmlns:a16="http://schemas.microsoft.com/office/drawing/2014/main" id="{AA01F09B-5DCC-249B-4D39-9A06FEF87A6C}"/>
                  </a:ext>
                </a:extLst>
              </p:cNvPr>
              <p:cNvSpPr/>
              <p:nvPr/>
            </p:nvSpPr>
            <p:spPr>
              <a:xfrm>
                <a:off x="3635377" y="2914687"/>
                <a:ext cx="711881" cy="718019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864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1942</Words>
  <Application>Microsoft Office PowerPoint</Application>
  <PresentationFormat>와이드스크린</PresentationFormat>
  <Paragraphs>325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맑은 고딕</vt:lpstr>
      <vt:lpstr>Wingdings</vt:lpstr>
      <vt:lpstr>Leelawadee UI</vt:lpstr>
      <vt:lpstr>나눔스퀘어 네오 Bold</vt:lpstr>
      <vt:lpstr>나눔스퀘어 Bold</vt:lpstr>
      <vt:lpstr>Arial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DBIR</dc:creator>
  <cp:lastModifiedBy>임영선</cp:lastModifiedBy>
  <cp:revision>107</cp:revision>
  <dcterms:created xsi:type="dcterms:W3CDTF">2022-02-05T07:44:23Z</dcterms:created>
  <dcterms:modified xsi:type="dcterms:W3CDTF">2024-08-22T10:06:44Z</dcterms:modified>
</cp:coreProperties>
</file>